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66"/>
  </p:notesMasterIdLst>
  <p:sldIdLst>
    <p:sldId id="257" r:id="rId2"/>
    <p:sldId id="398" r:id="rId3"/>
    <p:sldId id="258" r:id="rId4"/>
    <p:sldId id="388" r:id="rId5"/>
    <p:sldId id="401" r:id="rId6"/>
    <p:sldId id="415" r:id="rId7"/>
    <p:sldId id="408" r:id="rId8"/>
    <p:sldId id="416" r:id="rId9"/>
    <p:sldId id="420" r:id="rId10"/>
    <p:sldId id="417" r:id="rId11"/>
    <p:sldId id="402" r:id="rId12"/>
    <p:sldId id="409" r:id="rId13"/>
    <p:sldId id="403" r:id="rId14"/>
    <p:sldId id="418" r:id="rId15"/>
    <p:sldId id="419" r:id="rId16"/>
    <p:sldId id="410" r:id="rId17"/>
    <p:sldId id="404" r:id="rId18"/>
    <p:sldId id="411" r:id="rId19"/>
    <p:sldId id="421" r:id="rId20"/>
    <p:sldId id="405" r:id="rId21"/>
    <p:sldId id="422" r:id="rId22"/>
    <p:sldId id="412" r:id="rId23"/>
    <p:sldId id="406" r:id="rId24"/>
    <p:sldId id="413" r:id="rId25"/>
    <p:sldId id="407" r:id="rId26"/>
    <p:sldId id="423" r:id="rId27"/>
    <p:sldId id="414" r:id="rId28"/>
    <p:sldId id="399" r:id="rId29"/>
    <p:sldId id="259" r:id="rId30"/>
    <p:sldId id="313" r:id="rId31"/>
    <p:sldId id="314" r:id="rId32"/>
    <p:sldId id="311" r:id="rId33"/>
    <p:sldId id="315" r:id="rId34"/>
    <p:sldId id="316" r:id="rId35"/>
    <p:sldId id="312" r:id="rId36"/>
    <p:sldId id="319" r:id="rId37"/>
    <p:sldId id="320" r:id="rId38"/>
    <p:sldId id="321" r:id="rId39"/>
    <p:sldId id="317" r:id="rId40"/>
    <p:sldId id="318"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48" r:id="rId58"/>
    <p:sldId id="339" r:id="rId59"/>
    <p:sldId id="340" r:id="rId60"/>
    <p:sldId id="341" r:id="rId61"/>
    <p:sldId id="346" r:id="rId62"/>
    <p:sldId id="343" r:id="rId63"/>
    <p:sldId id="345" r:id="rId64"/>
    <p:sldId id="34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1128"/>
  </p:normalViewPr>
  <p:slideViewPr>
    <p:cSldViewPr snapToGrid="0" snapToObjects="1" showGuides="1">
      <p:cViewPr varScale="1">
        <p:scale>
          <a:sx n="92" d="100"/>
          <a:sy n="92" d="100"/>
        </p:scale>
        <p:origin x="13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9</a:t>
            </a:fld>
            <a:endParaRPr lang="en-US"/>
          </a:p>
        </p:txBody>
      </p:sp>
    </p:spTree>
    <p:extLst>
      <p:ext uri="{BB962C8B-B14F-4D97-AF65-F5344CB8AC3E}">
        <p14:creationId xmlns:p14="http://schemas.microsoft.com/office/powerpoint/2010/main" val="2923583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10</a:t>
            </a:fld>
            <a:endParaRPr lang="en-US"/>
          </a:p>
        </p:txBody>
      </p:sp>
    </p:spTree>
    <p:extLst>
      <p:ext uri="{BB962C8B-B14F-4D97-AF65-F5344CB8AC3E}">
        <p14:creationId xmlns:p14="http://schemas.microsoft.com/office/powerpoint/2010/main" val="3303083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16</a:t>
            </a:fld>
            <a:endParaRPr lang="en-US"/>
          </a:p>
        </p:txBody>
      </p:sp>
    </p:spTree>
    <p:extLst>
      <p:ext uri="{BB962C8B-B14F-4D97-AF65-F5344CB8AC3E}">
        <p14:creationId xmlns:p14="http://schemas.microsoft.com/office/powerpoint/2010/main" val="39647965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7/20/20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39.tiff"/><Relationship Id="rId4" Type="http://schemas.openxmlformats.org/officeDocument/2006/relationships/image" Target="../media/image38.tiff"/></Relationships>
</file>

<file path=ppt/slides/_rels/slide42.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tiff"/><Relationship Id="rId4" Type="http://schemas.openxmlformats.org/officeDocument/2006/relationships/image" Target="../media/image44.tiff"/></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46.tiff"/></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4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tiff"/></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54.tiff"/><Relationship Id="rId4" Type="http://schemas.openxmlformats.org/officeDocument/2006/relationships/image" Target="../media/image53.tiff"/></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tiff"/></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57.tiff"/><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59.tiff"/></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jpeg"/><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#8: Decision Trees and Random Forests</a:t>
            </a:r>
            <a:br>
              <a:rPr lang="en-US" dirty="0"/>
            </a:b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3: </a:t>
            </a:r>
            <a:r>
              <a:rPr lang="en-US" i="1" dirty="0"/>
              <a:t>k</a:t>
            </a:r>
            <a:r>
              <a:rPr lang="en-US" dirty="0"/>
              <a:t>-NN and Linear Regression (cont.)</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817418"/>
                <a:ext cx="10327008" cy="5490785"/>
              </a:xfrm>
            </p:spPr>
            <p:txBody>
              <a:bodyPr/>
              <a:lstStyle/>
              <a:p>
                <a:r>
                  <a:rPr lang="en-US" sz="2400" dirty="0"/>
                  <a:t>We first started doing </a:t>
                </a:r>
                <a:r>
                  <a:rPr lang="en-US" sz="2400" b="1" dirty="0"/>
                  <a:t>statistical modeling : </a:t>
                </a:r>
              </a:p>
              <a:p>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𝑌</m:t>
                      </m:r>
                      <m:r>
                        <a:rPr lang="en-US" sz="2400" i="1">
                          <a:latin typeface="Cambria Math" charset="0"/>
                        </a:rPr>
                        <m:t>=</m:t>
                      </m:r>
                      <m:r>
                        <a:rPr lang="en-US" sz="2400" i="1">
                          <a:latin typeface="Cambria Math" charset="0"/>
                        </a:rPr>
                        <m:t>𝑓</m:t>
                      </m:r>
                      <m:d>
                        <m:dPr>
                          <m:ctrlPr>
                            <a:rPr lang="en-US" sz="2400" i="1">
                              <a:latin typeface="Cambria Math" panose="02040503050406030204" pitchFamily="18" charset="0"/>
                            </a:rPr>
                          </m:ctrlPr>
                        </m:dPr>
                        <m:e>
                          <m:r>
                            <a:rPr lang="en-US" sz="2400" b="1" i="1">
                              <a:latin typeface="Cambria Math" panose="02040503050406030204" pitchFamily="18" charset="0"/>
                            </a:rPr>
                            <m:t>𝑿</m:t>
                          </m:r>
                        </m:e>
                      </m:d>
                      <m:r>
                        <a:rPr lang="en-US" sz="2400" i="1">
                          <a:latin typeface="Cambria Math" charset="0"/>
                        </a:rPr>
                        <m:t>+</m:t>
                      </m:r>
                      <m:r>
                        <a:rPr lang="en-US" sz="2400" i="1">
                          <a:latin typeface="Cambria Math" charset="0"/>
                        </a:rPr>
                        <m:t>𝜀</m:t>
                      </m:r>
                    </m:oMath>
                  </m:oMathPara>
                </a14:m>
                <a:endParaRPr lang="en-US" sz="2400" dirty="0"/>
              </a:p>
              <a:p>
                <a:r>
                  <a:rPr lang="en-US" sz="2400" dirty="0"/>
                  <a:t>We saw our first 2 regression-type models:</a:t>
                </a:r>
              </a:p>
              <a:p>
                <a:pPr marL="457200" indent="-457200">
                  <a:buAutoNum type="arabicPeriod"/>
                </a:pPr>
                <a:r>
                  <a:rPr lang="en-US" sz="2400" i="1" dirty="0">
                    <a:effectLst/>
                  </a:rPr>
                  <a:t>k</a:t>
                </a:r>
                <a:r>
                  <a:rPr lang="en-US" sz="2400" dirty="0">
                    <a:effectLst/>
                  </a:rPr>
                  <a:t> Nearest Neighbors (</a:t>
                </a:r>
                <a:r>
                  <a:rPr lang="en-US" sz="2400" i="1" dirty="0">
                    <a:effectLst/>
                  </a:rPr>
                  <a:t>k</a:t>
                </a:r>
                <a:r>
                  <a:rPr lang="en-US" sz="2400" dirty="0">
                    <a:effectLst/>
                  </a:rPr>
                  <a:t>-NN):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𝑖</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𝑘</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𝑘</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𝑗</m:t>
                                </m:r>
                              </m:sub>
                            </m:sSub>
                          </m:sub>
                        </m:sSub>
                      </m:e>
                    </m:nary>
                  </m:oMath>
                </a14:m>
                <a:endParaRPr lang="en-US" sz="2400" i="1" dirty="0">
                  <a:effectLst/>
                </a:endParaRPr>
              </a:p>
              <a:p>
                <a:pPr marL="457200" indent="-457200">
                  <a:buAutoNum type="arabicPeriod"/>
                </a:pPr>
                <a:r>
                  <a:rPr lang="en-US" sz="2400" dirty="0"/>
                  <a:t>Linear Regression: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𝑦</m:t>
                            </m:r>
                          </m:e>
                        </m:acc>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𝛽</m:t>
                            </m:r>
                          </m:e>
                        </m:acc>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𝛽</m:t>
                            </m:r>
                          </m:e>
                        </m:acc>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endParaRPr lang="en-US" sz="2400" dirty="0"/>
              </a:p>
              <a:p>
                <a:r>
                  <a:rPr lang="en-US" sz="2400" dirty="0"/>
                  <a:t>Mean Squared Error (MSE) is the standard optimization function that these models use:</a:t>
                </a:r>
              </a:p>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𝑀𝑆𝐸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𝑖</m:t>
                                      </m:r>
                                    </m:sub>
                                  </m:sSub>
                                </m:e>
                              </m:d>
                            </m:e>
                            <m:sup>
                              <m:r>
                                <a:rPr lang="en-US" sz="2400" b="0" i="1" smtClean="0">
                                  <a:latin typeface="Cambria Math" panose="02040503050406030204" pitchFamily="18" charset="0"/>
                                </a:rPr>
                                <m:t>2</m:t>
                              </m:r>
                            </m:sup>
                          </m:sSup>
                        </m:e>
                      </m:nary>
                    </m:oMath>
                  </m:oMathPara>
                </a14:m>
                <a:endParaRPr lang="en-US" sz="2400" dirty="0"/>
              </a:p>
              <a:p>
                <a:r>
                  <a:rPr lang="en-US" sz="2400" dirty="0"/>
                  <a:t>The estimates for linear regression have a closed form solution:</a:t>
                </a:r>
              </a:p>
              <a:p>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𝛽</m:t>
                              </m:r>
                            </m:e>
                          </m:acc>
                        </m:e>
                        <m:sub>
                          <m:r>
                            <a:rPr lang="en-US" sz="2400" i="1">
                              <a:solidFill>
                                <a:schemeClr val="tx1">
                                  <a:lumMod val="75000"/>
                                  <a:lumOff val="25000"/>
                                </a:schemeClr>
                              </a:solidFill>
                              <a:latin typeface="Cambria Math" panose="02040503050406030204" pitchFamily="18" charset="0"/>
                            </a:rPr>
                            <m:t>1</m:t>
                          </m:r>
                        </m:sub>
                      </m:sSub>
                      <m:r>
                        <a:rPr lang="en-US" sz="2400" b="0" i="1" smtClean="0">
                          <a:solidFill>
                            <a:schemeClr val="tx1">
                              <a:lumMod val="75000"/>
                              <a:lumOff val="25000"/>
                            </a:schemeClr>
                          </a:solidFill>
                          <a:latin typeface="Cambria Math" panose="02040503050406030204" pitchFamily="18" charset="0"/>
                        </a:rPr>
                        <m:t>=</m:t>
                      </m:r>
                      <m:f>
                        <m:fPr>
                          <m:ctrlPr>
                            <a:rPr lang="en-US" sz="2400" b="0" i="1" smtClean="0">
                              <a:solidFill>
                                <a:schemeClr val="tx1">
                                  <a:lumMod val="75000"/>
                                  <a:lumOff val="25000"/>
                                </a:schemeClr>
                              </a:solidFill>
                              <a:latin typeface="Cambria Math" panose="02040503050406030204" pitchFamily="18" charset="0"/>
                            </a:rPr>
                          </m:ctrlPr>
                        </m:fPr>
                        <m:num>
                          <m:nary>
                            <m:naryPr>
                              <m:chr m:val="∑"/>
                              <m:ctrlPr>
                                <a:rPr lang="en-US" sz="2400" b="0" i="1" smtClean="0">
                                  <a:solidFill>
                                    <a:schemeClr val="tx1">
                                      <a:lumMod val="75000"/>
                                      <a:lumOff val="25000"/>
                                    </a:schemeClr>
                                  </a:solidFill>
                                  <a:latin typeface="Cambria Math" panose="02040503050406030204" pitchFamily="18" charset="0"/>
                                </a:rPr>
                              </m:ctrlPr>
                            </m:naryPr>
                            <m:sub>
                              <m:r>
                                <m:rPr>
                                  <m:brk m:alnAt="23"/>
                                </m:rPr>
                                <a:rPr lang="en-US" sz="2400" b="0" i="1" smtClean="0">
                                  <a:solidFill>
                                    <a:schemeClr val="tx1">
                                      <a:lumMod val="75000"/>
                                      <a:lumOff val="25000"/>
                                    </a:schemeClr>
                                  </a:solidFill>
                                  <a:latin typeface="Cambria Math" panose="02040503050406030204" pitchFamily="18" charset="0"/>
                                </a:rPr>
                                <m:t>𝑖</m:t>
                              </m:r>
                              <m:r>
                                <a:rPr lang="en-US" sz="2400" b="0" i="1" smtClean="0">
                                  <a:solidFill>
                                    <a:schemeClr val="tx1">
                                      <a:lumMod val="75000"/>
                                      <a:lumOff val="25000"/>
                                    </a:schemeClr>
                                  </a:solidFill>
                                  <a:latin typeface="Cambria Math" panose="02040503050406030204" pitchFamily="18" charset="0"/>
                                </a:rPr>
                                <m:t>=1</m:t>
                              </m:r>
                            </m:sub>
                            <m:sup>
                              <m:r>
                                <a:rPr lang="en-US" sz="2400" b="0" i="1" smtClean="0">
                                  <a:solidFill>
                                    <a:schemeClr val="tx1">
                                      <a:lumMod val="75000"/>
                                      <a:lumOff val="25000"/>
                                    </a:schemeClr>
                                  </a:solidFill>
                                  <a:latin typeface="Cambria Math" panose="02040503050406030204" pitchFamily="18" charset="0"/>
                                </a:rPr>
                                <m:t>𝑛</m:t>
                              </m:r>
                            </m:sup>
                            <m:e>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𝑥</m:t>
                                  </m:r>
                                </m:e>
                                <m:sub>
                                  <m:r>
                                    <a:rPr lang="en-US" sz="2400" b="0" i="1" smtClean="0">
                                      <a:solidFill>
                                        <a:schemeClr val="tx1">
                                          <a:lumMod val="75000"/>
                                          <a:lumOff val="25000"/>
                                        </a:schemeClr>
                                      </a:solidFill>
                                      <a:latin typeface="Cambria Math" panose="02040503050406030204" pitchFamily="18" charset="0"/>
                                    </a:rPr>
                                    <m:t>𝑖</m:t>
                                  </m:r>
                                </m:sub>
                              </m:sSub>
                              <m:r>
                                <a:rPr lang="en-US" sz="2400" b="0" i="1" smtClean="0">
                                  <a:solidFill>
                                    <a:schemeClr val="tx1">
                                      <a:lumMod val="75000"/>
                                      <a:lumOff val="25000"/>
                                    </a:schemeClr>
                                  </a:solidFill>
                                  <a:latin typeface="Cambria Math" panose="02040503050406030204" pitchFamily="18" charset="0"/>
                                </a:rPr>
                                <m:t>−</m:t>
                              </m:r>
                              <m:acc>
                                <m:accPr>
                                  <m:chr m:val="̅"/>
                                  <m:ctrlPr>
                                    <a:rPr lang="en-US" sz="2400" b="0" i="1" smtClean="0">
                                      <a:solidFill>
                                        <a:schemeClr val="tx1">
                                          <a:lumMod val="75000"/>
                                          <a:lumOff val="25000"/>
                                        </a:schemeClr>
                                      </a:solidFill>
                                      <a:latin typeface="Cambria Math" panose="02040503050406030204" pitchFamily="18" charset="0"/>
                                    </a:rPr>
                                  </m:ctrlPr>
                                </m:accPr>
                                <m:e>
                                  <m:r>
                                    <a:rPr lang="en-US" sz="2400" b="0" i="1" smtClean="0">
                                      <a:solidFill>
                                        <a:schemeClr val="tx1">
                                          <a:lumMod val="75000"/>
                                          <a:lumOff val="25000"/>
                                        </a:schemeClr>
                                      </a:solidFill>
                                      <a:latin typeface="Cambria Math" panose="02040503050406030204" pitchFamily="18" charset="0"/>
                                    </a:rPr>
                                    <m:t>𝑥</m:t>
                                  </m:r>
                                </m:e>
                              </m:acc>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𝑦</m:t>
                                  </m:r>
                                </m:e>
                                <m:sub>
                                  <m:r>
                                    <a:rPr lang="en-US" sz="2400" b="0" i="1" smtClean="0">
                                      <a:solidFill>
                                        <a:schemeClr val="tx1">
                                          <a:lumMod val="75000"/>
                                          <a:lumOff val="25000"/>
                                        </a:schemeClr>
                                      </a:solidFill>
                                      <a:latin typeface="Cambria Math" panose="02040503050406030204" pitchFamily="18" charset="0"/>
                                    </a:rPr>
                                    <m:t>𝑖</m:t>
                                  </m:r>
                                </m:sub>
                              </m:sSub>
                              <m:r>
                                <a:rPr lang="en-US" sz="2400" b="0" i="1" smtClean="0">
                                  <a:solidFill>
                                    <a:schemeClr val="tx1">
                                      <a:lumMod val="75000"/>
                                      <a:lumOff val="25000"/>
                                    </a:schemeClr>
                                  </a:solidFill>
                                  <a:latin typeface="Cambria Math" panose="02040503050406030204" pitchFamily="18" charset="0"/>
                                </a:rPr>
                                <m:t>−</m:t>
                              </m:r>
                              <m:acc>
                                <m:accPr>
                                  <m:chr m:val="̅"/>
                                  <m:ctrlPr>
                                    <a:rPr lang="en-US" sz="2400" b="0" i="1" smtClean="0">
                                      <a:solidFill>
                                        <a:schemeClr val="tx1">
                                          <a:lumMod val="75000"/>
                                          <a:lumOff val="25000"/>
                                        </a:schemeClr>
                                      </a:solidFill>
                                      <a:latin typeface="Cambria Math" panose="02040503050406030204" pitchFamily="18" charset="0"/>
                                    </a:rPr>
                                  </m:ctrlPr>
                                </m:accPr>
                                <m:e>
                                  <m:r>
                                    <a:rPr lang="en-US" sz="2400" b="0" i="1" smtClean="0">
                                      <a:solidFill>
                                        <a:schemeClr val="tx1">
                                          <a:lumMod val="75000"/>
                                          <a:lumOff val="25000"/>
                                        </a:schemeClr>
                                      </a:solidFill>
                                      <a:latin typeface="Cambria Math" panose="02040503050406030204" pitchFamily="18" charset="0"/>
                                    </a:rPr>
                                    <m:t>𝑦</m:t>
                                  </m:r>
                                </m:e>
                              </m:acc>
                              <m:r>
                                <a:rPr lang="en-US" sz="2400" b="0" i="1" smtClean="0">
                                  <a:solidFill>
                                    <a:schemeClr val="tx1">
                                      <a:lumMod val="75000"/>
                                      <a:lumOff val="25000"/>
                                    </a:schemeClr>
                                  </a:solidFill>
                                  <a:latin typeface="Cambria Math" panose="02040503050406030204" pitchFamily="18" charset="0"/>
                                </a:rPr>
                                <m:t>)</m:t>
                              </m:r>
                            </m:e>
                          </m:nary>
                        </m:num>
                        <m:den>
                          <m:sSup>
                            <m:sSupPr>
                              <m:ctrlPr>
                                <a:rPr lang="en-US" sz="2400" b="0" i="1" smtClean="0">
                                  <a:solidFill>
                                    <a:schemeClr val="tx1">
                                      <a:lumMod val="75000"/>
                                      <a:lumOff val="25000"/>
                                    </a:schemeClr>
                                  </a:solidFill>
                                  <a:latin typeface="Cambria Math" panose="02040503050406030204" pitchFamily="18" charset="0"/>
                                </a:rPr>
                              </m:ctrlPr>
                            </m:sSupPr>
                            <m:e>
                              <m:nary>
                                <m:naryPr>
                                  <m:chr m:val="∑"/>
                                  <m:ctrlPr>
                                    <a:rPr lang="en-U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panose="02040503050406030204" pitchFamily="18" charset="0"/>
                                    </a:rPr>
                                    <m:t>𝑖</m:t>
                                  </m:r>
                                  <m:r>
                                    <a:rPr lang="en-US" sz="2400" i="1">
                                      <a:solidFill>
                                        <a:schemeClr val="tx1">
                                          <a:lumMod val="75000"/>
                                          <a:lumOff val="25000"/>
                                        </a:schemeClr>
                                      </a:solidFill>
                                      <a:latin typeface="Cambria Math" panose="02040503050406030204" pitchFamily="18" charset="0"/>
                                    </a:rPr>
                                    <m:t>=1</m:t>
                                  </m:r>
                                </m:sub>
                                <m:sup>
                                  <m:r>
                                    <a:rPr lang="en-US" sz="2400" i="1">
                                      <a:solidFill>
                                        <a:schemeClr val="tx1">
                                          <a:lumMod val="75000"/>
                                          <a:lumOff val="25000"/>
                                        </a:schemeClr>
                                      </a:solidFill>
                                      <a:latin typeface="Cambria Math" panose="02040503050406030204" pitchFamily="18" charset="0"/>
                                    </a:rPr>
                                    <m:t>𝑛</m:t>
                                  </m:r>
                                </m:sup>
                                <m:e>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𝑥</m:t>
                                          </m:r>
                                        </m:e>
                                      </m:acc>
                                    </m:e>
                                  </m:d>
                                </m:e>
                              </m:nary>
                            </m:e>
                            <m:sup>
                              <m:r>
                                <a:rPr lang="en-US" sz="2400" b="0" i="1" smtClean="0">
                                  <a:solidFill>
                                    <a:schemeClr val="tx1">
                                      <a:lumMod val="75000"/>
                                      <a:lumOff val="25000"/>
                                    </a:schemeClr>
                                  </a:solidFill>
                                  <a:latin typeface="Cambria Math" panose="02040503050406030204" pitchFamily="18" charset="0"/>
                                </a:rPr>
                                <m:t>2</m:t>
                              </m:r>
                            </m:sup>
                          </m:sSup>
                        </m:den>
                      </m:f>
                    </m:oMath>
                  </m:oMathPara>
                </a14:m>
                <a:endParaRPr lang="en-US" sz="2400" dirty="0"/>
              </a:p>
              <a:p>
                <a:endParaRPr lang="en-US" sz="2400" dirty="0"/>
              </a:p>
              <a:p>
                <a:endParaRPr lang="en-US" sz="2400" dirty="0">
                  <a:effectLst/>
                </a:endParaRPr>
              </a:p>
              <a:p>
                <a:endParaRPr lang="en-US" sz="2400" dirty="0">
                  <a:effectLst/>
                </a:endParaRPr>
              </a:p>
              <a:p>
                <a:endParaRPr lang="en-US" sz="24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817418"/>
                <a:ext cx="10327008" cy="5490785"/>
              </a:xfrm>
              <a:blipFill>
                <a:blip r:embed="rId3"/>
                <a:stretch>
                  <a:fillRect l="-860" t="-691" b="-154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spTree>
    <p:extLst>
      <p:ext uri="{BB962C8B-B14F-4D97-AF65-F5344CB8AC3E}">
        <p14:creationId xmlns:p14="http://schemas.microsoft.com/office/powerpoint/2010/main" val="1624592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3: </a:t>
            </a:r>
            <a:r>
              <a:rPr lang="en-US" i="1" dirty="0"/>
              <a:t>k</a:t>
            </a:r>
            <a:r>
              <a:rPr lang="en-US" dirty="0"/>
              <a:t>-NN and Linear Regression</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There is a probabilistic basis of linear regression (led to 4 assumptions):</a:t>
                </a:r>
              </a:p>
              <a:p>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𝑦</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0</m:t>
                          </m:r>
                        </m:sub>
                      </m:sSub>
                      <m:r>
                        <a:rPr lang="en-US" sz="2400" i="1">
                          <a:solidFill>
                            <a:schemeClr val="tx1">
                              <a:lumMod val="75000"/>
                              <a:lumOff val="25000"/>
                            </a:schemeClr>
                          </a:solidFill>
                          <a:latin typeface="Cambria Math" panose="02040503050406030204" pitchFamily="18"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1</m:t>
                          </m:r>
                        </m:sub>
                      </m:sSub>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𝜀</m:t>
                          </m:r>
                        </m:e>
                        <m:sub>
                          <m:r>
                            <a:rPr lang="en-US" sz="2400" i="1">
                              <a:solidFill>
                                <a:schemeClr val="tx1">
                                  <a:lumMod val="75000"/>
                                  <a:lumOff val="25000"/>
                                </a:schemeClr>
                              </a:solidFill>
                              <a:latin typeface="Cambria Math" panose="02040503050406030204" pitchFamily="18" charset="0"/>
                            </a:rPr>
                            <m:t>𝑖</m:t>
                          </m:r>
                        </m:sub>
                      </m:sSub>
                      <m:r>
                        <a:rPr lang="en-US" sz="2400" b="0" i="1" smtClean="0">
                          <a:solidFill>
                            <a:schemeClr val="tx1">
                              <a:lumMod val="75000"/>
                              <a:lumOff val="25000"/>
                            </a:schemeClr>
                          </a:solidFill>
                          <a:latin typeface="Cambria Math" panose="02040503050406030204" pitchFamily="18" charset="0"/>
                        </a:rPr>
                        <m:t>,</m:t>
                      </m:r>
                      <m:r>
                        <m:rPr>
                          <m:nor/>
                        </m:rPr>
                        <a:rPr lang="en-US" sz="2400" b="0" i="0" smtClean="0">
                          <a:solidFill>
                            <a:schemeClr val="tx1">
                              <a:lumMod val="75000"/>
                              <a:lumOff val="25000"/>
                            </a:schemeClr>
                          </a:solidFill>
                          <a:latin typeface="Cambria Math" panose="02040503050406030204" pitchFamily="18" charset="0"/>
                        </a:rPr>
                        <m:t> </m:t>
                      </m:r>
                      <m:r>
                        <m:rPr>
                          <m:nor/>
                        </m:rPr>
                        <a:rPr lang="en-US" sz="2400" b="0" i="0" smtClean="0">
                          <a:solidFill>
                            <a:schemeClr val="tx1">
                              <a:lumMod val="75000"/>
                              <a:lumOff val="25000"/>
                            </a:schemeClr>
                          </a:solidFill>
                          <a:latin typeface="Cambria Math" panose="02040503050406030204" pitchFamily="18" charset="0"/>
                        </a:rPr>
                        <m:t>where</m:t>
                      </m:r>
                      <m:r>
                        <a:rPr lang="en-US" sz="2400" b="0" i="1" smtClean="0">
                          <a:solidFill>
                            <a:schemeClr val="tx1">
                              <a:lumMod val="75000"/>
                              <a:lumOff val="25000"/>
                            </a:schemeClr>
                          </a:solidFill>
                          <a:latin typeface="Cambria Math" panose="02040503050406030204" pitchFamily="18" charset="0"/>
                        </a:rPr>
                        <m:t>  </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𝜀</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𝑁</m:t>
                      </m:r>
                      <m:r>
                        <a:rPr lang="en-US" sz="2400" i="1">
                          <a:solidFill>
                            <a:schemeClr val="tx1">
                              <a:lumMod val="75000"/>
                              <a:lumOff val="25000"/>
                            </a:schemeClr>
                          </a:solidFill>
                          <a:latin typeface="Cambria Math" panose="02040503050406030204" pitchFamily="18" charset="0"/>
                        </a:rPr>
                        <m:t>(0,</m:t>
                      </m:r>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panose="02040503050406030204" pitchFamily="18" charset="0"/>
                            </a:rPr>
                            <m:t>𝜎</m:t>
                          </m:r>
                        </m:e>
                        <m:sup>
                          <m:r>
                            <a:rPr lang="en-US" sz="2400" i="1">
                              <a:solidFill>
                                <a:schemeClr val="tx1">
                                  <a:lumMod val="75000"/>
                                  <a:lumOff val="25000"/>
                                </a:schemeClr>
                              </a:solidFill>
                              <a:latin typeface="Cambria Math" panose="02040503050406030204" pitchFamily="18" charset="0"/>
                            </a:rPr>
                            <m:t>2</m:t>
                          </m:r>
                        </m:sup>
                      </m:sSup>
                      <m:r>
                        <a:rPr lang="en-US" sz="2400" i="1">
                          <a:solidFill>
                            <a:schemeClr val="tx1">
                              <a:lumMod val="75000"/>
                              <a:lumOff val="25000"/>
                            </a:schemeClr>
                          </a:solidFill>
                          <a:latin typeface="Cambria Math" panose="02040503050406030204" pitchFamily="18" charset="0"/>
                        </a:rPr>
                        <m:t>)</m:t>
                      </m:r>
                    </m:oMath>
                  </m:oMathPara>
                </a14:m>
                <a:endParaRPr lang="en-US" sz="2400" dirty="0">
                  <a:solidFill>
                    <a:schemeClr val="tx1">
                      <a:lumMod val="75000"/>
                      <a:lumOff val="25000"/>
                    </a:schemeClr>
                  </a:solidFill>
                </a:endParaRPr>
              </a:p>
              <a:p>
                <a:r>
                  <a:rPr lang="en-US" sz="2400" dirty="0">
                    <a:solidFill>
                      <a:schemeClr val="tx1">
                        <a:lumMod val="75000"/>
                        <a:lumOff val="25000"/>
                      </a:schemeClr>
                    </a:solidFill>
                  </a:rPr>
                  <a:t>This led to our estimates having </a:t>
                </a:r>
                <a:r>
                  <a:rPr lang="en-US" sz="2400" b="1" dirty="0">
                    <a:solidFill>
                      <a:schemeClr val="tx1">
                        <a:lumMod val="75000"/>
                        <a:lumOff val="25000"/>
                      </a:schemeClr>
                    </a:solidFill>
                  </a:rPr>
                  <a:t>sampling distributions</a:t>
                </a:r>
                <a:r>
                  <a:rPr lang="en-US" sz="2400" dirty="0">
                    <a:solidFill>
                      <a:schemeClr val="tx1">
                        <a:lumMod val="75000"/>
                        <a:lumOff val="25000"/>
                      </a:schemeClr>
                    </a:solidFill>
                  </a:rPr>
                  <a:t>.  For example:</a:t>
                </a:r>
              </a:p>
              <a:p>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𝛽</m:t>
                              </m:r>
                            </m:e>
                          </m:acc>
                        </m:e>
                        <m:sub>
                          <m:r>
                            <a:rPr lang="en-US" sz="2400" i="1">
                              <a:solidFill>
                                <a:schemeClr val="tx1">
                                  <a:lumMod val="75000"/>
                                  <a:lumOff val="25000"/>
                                </a:schemeClr>
                              </a:solidFill>
                              <a:latin typeface="Cambria Math" panose="02040503050406030204" pitchFamily="18" charset="0"/>
                            </a:rPr>
                            <m:t>1</m:t>
                          </m:r>
                        </m:sub>
                      </m:sSub>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𝑁</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1</m:t>
                              </m:r>
                            </m:sub>
                          </m:sSub>
                          <m:r>
                            <a:rPr lang="en-US" sz="2400" i="1">
                              <a:solidFill>
                                <a:schemeClr val="tx1">
                                  <a:lumMod val="75000"/>
                                  <a:lumOff val="25000"/>
                                </a:schemeClr>
                              </a:solidFill>
                              <a:latin typeface="Cambria Math" panose="02040503050406030204" pitchFamily="18" charset="0"/>
                            </a:rPr>
                            <m:t>,</m:t>
                          </m:r>
                          <m:f>
                            <m:fPr>
                              <m:ctrlPr>
                                <a:rPr lang="en-US" sz="2400" i="1">
                                  <a:solidFill>
                                    <a:schemeClr val="tx1">
                                      <a:lumMod val="75000"/>
                                      <a:lumOff val="25000"/>
                                    </a:schemeClr>
                                  </a:solidFill>
                                  <a:latin typeface="Cambria Math" panose="02040503050406030204" pitchFamily="18" charset="0"/>
                                </a:rPr>
                              </m:ctrlPr>
                            </m:fPr>
                            <m:num>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panose="02040503050406030204" pitchFamily="18" charset="0"/>
                                    </a:rPr>
                                    <m:t>𝜎</m:t>
                                  </m:r>
                                </m:e>
                                <m:sup>
                                  <m:r>
                                    <a:rPr lang="en-US" sz="2400" i="1">
                                      <a:solidFill>
                                        <a:schemeClr val="tx1">
                                          <a:lumMod val="75000"/>
                                          <a:lumOff val="25000"/>
                                        </a:schemeClr>
                                      </a:solidFill>
                                      <a:latin typeface="Cambria Math" panose="02040503050406030204" pitchFamily="18" charset="0"/>
                                    </a:rPr>
                                    <m:t>2</m:t>
                                  </m:r>
                                </m:sup>
                              </m:sSup>
                            </m:num>
                            <m:den>
                              <m:r>
                                <a:rPr lang="en-US" sz="2400" i="1">
                                  <a:solidFill>
                                    <a:schemeClr val="tx1">
                                      <a:lumMod val="75000"/>
                                      <a:lumOff val="25000"/>
                                    </a:schemeClr>
                                  </a:solidFill>
                                  <a:latin typeface="Cambria Math" panose="02040503050406030204" pitchFamily="18" charset="0"/>
                                </a:rPr>
                                <m:t>∑</m:t>
                              </m:r>
                              <m:sSup>
                                <m:sSupPr>
                                  <m:ctrlPr>
                                    <a:rPr lang="en-US" sz="2400" i="1">
                                      <a:solidFill>
                                        <a:schemeClr val="tx1">
                                          <a:lumMod val="75000"/>
                                          <a:lumOff val="25000"/>
                                        </a:schemeClr>
                                      </a:solidFill>
                                      <a:latin typeface="Cambria Math" panose="02040503050406030204" pitchFamily="18" charset="0"/>
                                    </a:rPr>
                                  </m:ctrlPr>
                                </m:sSupPr>
                                <m:e>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𝑥</m:t>
                                          </m:r>
                                        </m:e>
                                      </m:acc>
                                    </m:e>
                                  </m:d>
                                </m:e>
                                <m:sup>
                                  <m:r>
                                    <a:rPr lang="en-US" sz="2400" i="1">
                                      <a:solidFill>
                                        <a:schemeClr val="tx1">
                                          <a:lumMod val="75000"/>
                                          <a:lumOff val="25000"/>
                                        </a:schemeClr>
                                      </a:solidFill>
                                      <a:latin typeface="Cambria Math" panose="02040503050406030204" pitchFamily="18" charset="0"/>
                                    </a:rPr>
                                    <m:t>2</m:t>
                                  </m:r>
                                </m:sup>
                              </m:sSup>
                            </m:den>
                          </m:f>
                        </m:e>
                      </m:d>
                    </m:oMath>
                  </m:oMathPara>
                </a14:m>
                <a:endParaRPr lang="en-US" sz="2400" dirty="0"/>
              </a:p>
              <a:p>
                <a:r>
                  <a:rPr lang="en-US" sz="2400" dirty="0"/>
                  <a:t>We first learned how to</a:t>
                </a:r>
                <a:r>
                  <a:rPr lang="en-US" sz="2400" b="1" dirty="0"/>
                  <a:t> bootstrap </a:t>
                </a:r>
                <a:r>
                  <a:rPr lang="en-US" sz="2400" dirty="0"/>
                  <a:t>data to build sampling distributions (and perform inferences) when probabilistic assumptions are violated.</a:t>
                </a:r>
              </a:p>
              <a:p>
                <a:r>
                  <a:rPr lang="en-US" sz="2400" dirty="0"/>
                  <a:t>We first saw the difference between </a:t>
                </a:r>
                <a:r>
                  <a:rPr lang="en-US" sz="2400" b="1" dirty="0"/>
                  <a:t>inference</a:t>
                </a:r>
                <a:r>
                  <a:rPr lang="en-US" sz="2400" dirty="0"/>
                  <a:t> (and interpretations) and </a:t>
                </a:r>
                <a:r>
                  <a:rPr lang="en-US" sz="2400" b="1" dirty="0"/>
                  <a:t>prediction </a:t>
                </a:r>
                <a:r>
                  <a:rPr lang="en-US" sz="2400" dirty="0"/>
                  <a:t>problems.</a:t>
                </a:r>
              </a:p>
              <a:p>
                <a:r>
                  <a:rPr lang="en-US" sz="2400" dirty="0"/>
                  <a:t>For a prediction application: We first learned about using a </a:t>
                </a:r>
                <a:r>
                  <a:rPr lang="en-US" sz="2400" b="1" dirty="0"/>
                  <a:t>test set </a:t>
                </a:r>
                <a:r>
                  <a:rPr lang="en-US" sz="2400" dirty="0"/>
                  <a:t>to compare the accuracy of models (as measured by MSE or </a:t>
                </a:r>
                <a:r>
                  <a:rPr lang="en-US" sz="2400" i="1" dirty="0"/>
                  <a:t>R</a:t>
                </a:r>
                <a:r>
                  <a:rPr lang="en-US" sz="2400" baseline="30000" dirty="0"/>
                  <a:t>2</a:t>
                </a:r>
                <a:r>
                  <a:rPr lang="en-US" sz="2400" dirty="0"/>
                  <a:t> for regression problems).</a:t>
                </a:r>
              </a:p>
              <a:p>
                <a:endParaRPr lang="en-US" sz="2400" dirty="0"/>
              </a:p>
              <a:p>
                <a:endParaRPr lang="en-US" sz="2400" dirty="0">
                  <a:effectLst/>
                </a:endParaRPr>
              </a:p>
              <a:p>
                <a:endParaRPr lang="en-US" sz="2400" dirty="0">
                  <a:effectLst/>
                </a:endParaRPr>
              </a:p>
              <a:p>
                <a:endParaRPr lang="en-US" sz="24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11</a:t>
            </a:fld>
            <a:endParaRPr lang="en-US"/>
          </a:p>
        </p:txBody>
      </p:sp>
    </p:spTree>
    <p:extLst>
      <p:ext uri="{BB962C8B-B14F-4D97-AF65-F5344CB8AC3E}">
        <p14:creationId xmlns:p14="http://schemas.microsoft.com/office/powerpoint/2010/main" val="1740407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3: Concept Checks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Which is a parametric model?  Which is a non-parametric model?  Why?  What does it mean to be non-parametric vs. parametric?</a:t>
            </a:r>
          </a:p>
          <a:p>
            <a:endParaRPr lang="en-US" sz="2400" dirty="0">
              <a:effectLst/>
            </a:endParaRPr>
          </a:p>
          <a:p>
            <a:r>
              <a:rPr lang="en-US" sz="2400" dirty="0"/>
              <a:t>How are neighbors chosen in </a:t>
            </a:r>
            <a:r>
              <a:rPr lang="en-US" sz="2400" i="1" dirty="0"/>
              <a:t>k</a:t>
            </a:r>
            <a:r>
              <a:rPr lang="en-US" sz="2400" dirty="0"/>
              <a:t>-NN?  How are predictions made?  How can this model be interpreted?  What happens when </a:t>
            </a:r>
            <a:r>
              <a:rPr lang="en-US" sz="2400" i="1" dirty="0"/>
              <a:t>k </a:t>
            </a:r>
            <a:r>
              <a:rPr lang="en-US" sz="2400" dirty="0"/>
              <a:t>= </a:t>
            </a:r>
            <a:r>
              <a:rPr lang="en-US" sz="2400" i="1" dirty="0"/>
              <a:t>1</a:t>
            </a:r>
            <a:r>
              <a:rPr lang="en-US" sz="2400" dirty="0"/>
              <a:t>?  When </a:t>
            </a:r>
            <a:r>
              <a:rPr lang="en-US" sz="2400" i="1" dirty="0"/>
              <a:t>k </a:t>
            </a:r>
            <a:r>
              <a:rPr lang="en-US" sz="2400" dirty="0"/>
              <a:t>=</a:t>
            </a:r>
            <a:r>
              <a:rPr lang="en-US" sz="2400" i="1" dirty="0"/>
              <a:t> n</a:t>
            </a:r>
            <a:r>
              <a:rPr lang="en-US" sz="2400" dirty="0"/>
              <a:t>?</a:t>
            </a:r>
          </a:p>
          <a:p>
            <a:endParaRPr lang="en-US" sz="2400" dirty="0">
              <a:effectLst/>
            </a:endParaRPr>
          </a:p>
          <a:p>
            <a:r>
              <a:rPr lang="en-US" sz="2400" dirty="0"/>
              <a:t>Why is it called </a:t>
            </a:r>
            <a:r>
              <a:rPr lang="en-US" sz="2400" i="1" dirty="0"/>
              <a:t>ordinary least squares </a:t>
            </a:r>
            <a:r>
              <a:rPr lang="en-US" sz="2400" dirty="0"/>
              <a:t>(OLS)</a:t>
            </a:r>
            <a:r>
              <a:rPr lang="en-US" sz="2400" i="1" dirty="0"/>
              <a:t> </a:t>
            </a:r>
            <a:r>
              <a:rPr lang="en-US" sz="2400" dirty="0"/>
              <a:t>regression?</a:t>
            </a:r>
          </a:p>
          <a:p>
            <a:endParaRPr lang="en-US" sz="2400" dirty="0">
              <a:effectLst/>
            </a:endParaRPr>
          </a:p>
          <a:p>
            <a:r>
              <a:rPr lang="en-US" sz="2400" dirty="0"/>
              <a:t>What happens when the assumptions to linear regression are violated?</a:t>
            </a:r>
          </a:p>
          <a:p>
            <a:endParaRPr lang="en-US" sz="2400" dirty="0">
              <a:effectLst/>
            </a:endParaRPr>
          </a:p>
          <a:p>
            <a:r>
              <a:rPr lang="en-US" sz="2400" dirty="0"/>
              <a:t>How can bootstrapping be used to calculate confidence intervals?</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4274439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4: Multiple Regression</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Multiple regression uses many predictors to model the response variable parametrically:</a:t>
                </a:r>
              </a:p>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r>
                            <a:rPr lang="en-US" sz="2400" i="1">
                              <a:latin typeface="Cambria Math" panose="02040503050406030204" pitchFamily="18" charset="0"/>
                            </a:rPr>
                            <m:t>,</m:t>
                          </m:r>
                          <m:r>
                            <a:rPr lang="en-US" sz="2400" b="0" i="1" smtClean="0">
                              <a:latin typeface="Cambria Math" panose="02040503050406030204" pitchFamily="18" charset="0"/>
                            </a:rPr>
                            <m:t>𝑝</m:t>
                          </m:r>
                        </m:sub>
                      </m:sSub>
                    </m:oMath>
                  </m:oMathPara>
                </a14:m>
                <a:endParaRPr lang="en-US" sz="2400" dirty="0"/>
              </a:p>
              <a:p>
                <a:r>
                  <a:rPr lang="en-US" sz="2400" dirty="0"/>
                  <a:t>We formulated the multiple regression problem as a linear algebra problem:</a:t>
                </a:r>
              </a:p>
              <a:p>
                <a14:m>
                  <m:oMathPara xmlns:m="http://schemas.openxmlformats.org/officeDocument/2006/math">
                    <m:oMathParaPr>
                      <m:jc m:val="centerGroup"/>
                    </m:oMathParaPr>
                    <m:oMath xmlns:m="http://schemas.openxmlformats.org/officeDocument/2006/math">
                      <m:acc>
                        <m:accPr>
                          <m:chr m:val="⃗"/>
                          <m:ctrlPr>
                            <a:rPr lang="en-US" sz="2400" i="1" smtClean="0">
                              <a:effectLst/>
                              <a:latin typeface="Cambria Math" panose="02040503050406030204" pitchFamily="18" charset="0"/>
                            </a:rPr>
                          </m:ctrlPr>
                        </m:accPr>
                        <m:e>
                          <m:r>
                            <a:rPr lang="en-US" sz="2400" b="0" i="1" smtClean="0">
                              <a:effectLst/>
                              <a:latin typeface="Cambria Math" panose="02040503050406030204" pitchFamily="18" charset="0"/>
                            </a:rPr>
                            <m:t>𝑌</m:t>
                          </m:r>
                        </m:e>
                      </m:acc>
                      <m:r>
                        <a:rPr lang="en-US" sz="2400" b="0" i="1" smtClean="0">
                          <a:effectLst/>
                          <a:latin typeface="Cambria Math" panose="02040503050406030204" pitchFamily="18" charset="0"/>
                        </a:rPr>
                        <m:t>=</m:t>
                      </m:r>
                      <m:r>
                        <a:rPr lang="en-US" sz="2400" b="1" i="0" smtClean="0">
                          <a:effectLst/>
                          <a:latin typeface="Cambria Math" panose="02040503050406030204" pitchFamily="18" charset="0"/>
                        </a:rPr>
                        <m:t>𝐗</m:t>
                      </m:r>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𝛽</m:t>
                          </m:r>
                        </m:e>
                      </m:acc>
                      <m:r>
                        <a:rPr lang="en-US" sz="2400" b="0" i="1" smtClean="0">
                          <a:effectLst/>
                          <a:latin typeface="Cambria Math" panose="02040503050406030204" pitchFamily="18" charset="0"/>
                        </a:rPr>
                        <m:t>+</m:t>
                      </m:r>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𝜀</m:t>
                          </m:r>
                        </m:e>
                      </m:acc>
                    </m:oMath>
                  </m:oMathPara>
                </a14:m>
                <a:endParaRPr lang="en-US" sz="2400" dirty="0">
                  <a:effectLst/>
                </a:endParaRPr>
              </a:p>
              <a:p>
                <a:r>
                  <a:rPr lang="en-US" sz="2400" dirty="0">
                    <a:effectLst/>
                  </a:rPr>
                  <a:t>Which </a:t>
                </a:r>
                <a:r>
                  <a:rPr lang="en-US" sz="2400" dirty="0"/>
                  <a:t>gave us closed form solutions to estimate the parameters:</a:t>
                </a:r>
              </a:p>
              <a:p>
                <a14:m>
                  <m:oMathPara xmlns:m="http://schemas.openxmlformats.org/officeDocument/2006/math">
                    <m:oMathParaPr>
                      <m:jc m:val="centerGroup"/>
                    </m:oMathParaPr>
                    <m:oMath xmlns:m="http://schemas.openxmlformats.org/officeDocument/2006/math">
                      <m:acc>
                        <m:accPr>
                          <m:chr m:val="̂"/>
                          <m:ctrlPr>
                            <a:rPr lang="en-US" sz="2400" b="0" i="1" dirty="0" smtClean="0">
                              <a:latin typeface="Cambria Math" panose="02040503050406030204" pitchFamily="18" charset="0"/>
                            </a:rPr>
                          </m:ctrlPr>
                        </m:acc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acc>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d>
                            <m:dPr>
                              <m:ctrlPr>
                                <a:rPr lang="en-US" sz="2400" b="1" i="0" dirty="0" smtClean="0">
                                  <a:latin typeface="Cambria Math" panose="02040503050406030204" pitchFamily="18" charset="0"/>
                                </a:rPr>
                              </m:ctrlPr>
                            </m:dPr>
                            <m:e>
                              <m:sSup>
                                <m:sSupPr>
                                  <m:ctrlPr>
                                    <a:rPr lang="en-US" sz="2400" b="1" i="0" smtClean="0">
                                      <a:latin typeface="Cambria Math" panose="02040503050406030204" pitchFamily="18" charset="0"/>
                                    </a:rPr>
                                  </m:ctrlPr>
                                </m:sSupPr>
                                <m:e>
                                  <m:r>
                                    <a:rPr lang="en-US" sz="2400" b="1">
                                      <a:latin typeface="Cambria Math" panose="02040503050406030204" pitchFamily="18" charset="0"/>
                                    </a:rPr>
                                    <m:t>𝐗</m:t>
                                  </m:r>
                                </m:e>
                                <m:sup>
                                  <m:r>
                                    <a:rPr lang="en-US" sz="2400" b="1" i="0" smtClean="0">
                                      <a:latin typeface="Cambria Math" panose="02040503050406030204" pitchFamily="18" charset="0"/>
                                    </a:rPr>
                                    <m:t>𝐓</m:t>
                                  </m:r>
                                </m:sup>
                              </m:sSup>
                              <m:r>
                                <a:rPr lang="en-US" sz="2400" b="1">
                                  <a:latin typeface="Cambria Math" panose="02040503050406030204" pitchFamily="18" charset="0"/>
                                </a:rPr>
                                <m:t>𝐗</m:t>
                              </m:r>
                            </m:e>
                          </m:d>
                        </m:e>
                        <m:sup>
                          <m:r>
                            <a:rPr lang="en-US" sz="2400" b="0" i="1" smtClean="0">
                              <a:latin typeface="Cambria Math" panose="02040503050406030204" pitchFamily="18" charset="0"/>
                            </a:rPr>
                            <m:t>−1</m:t>
                          </m:r>
                        </m:sup>
                      </m:sSup>
                      <m:sSup>
                        <m:sSupPr>
                          <m:ctrlPr>
                            <a:rPr lang="en-US" sz="2400" b="1" i="1">
                              <a:latin typeface="Cambria Math" panose="02040503050406030204" pitchFamily="18" charset="0"/>
                            </a:rPr>
                          </m:ctrlPr>
                        </m:sSupPr>
                        <m:e>
                          <m:r>
                            <a:rPr lang="en-US" sz="2400" b="1">
                              <a:latin typeface="Cambria Math" panose="02040503050406030204" pitchFamily="18" charset="0"/>
                            </a:rPr>
                            <m:t>𝐗</m:t>
                          </m:r>
                        </m:e>
                        <m:sup>
                          <m:r>
                            <a:rPr lang="en-US" sz="2400" b="1">
                              <a:latin typeface="Cambria Math" panose="02040503050406030204" pitchFamily="18" charset="0"/>
                            </a:rPr>
                            <m:t>𝐓</m:t>
                          </m:r>
                        </m:sup>
                      </m:sSup>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𝜎</m:t>
                              </m:r>
                            </m:e>
                          </m:acc>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−1</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𝑖</m:t>
                                      </m:r>
                                    </m:sub>
                                  </m:sSub>
                                </m:e>
                              </m:d>
                            </m:e>
                            <m:sup>
                              <m:r>
                                <a:rPr lang="en-US" sz="2400" b="0" i="1" smtClean="0">
                                  <a:latin typeface="Cambria Math" panose="02040503050406030204" pitchFamily="18" charset="0"/>
                                </a:rPr>
                                <m:t>2</m:t>
                              </m:r>
                            </m:sup>
                          </m:sSup>
                        </m:e>
                      </m:nary>
                    </m:oMath>
                  </m:oMathPara>
                </a14:m>
                <a:endParaRPr lang="en-US" sz="2400" dirty="0">
                  <a:effectLst/>
                </a:endParaRPr>
              </a:p>
              <a:p>
                <a:r>
                  <a:rPr lang="en-US" sz="2400" dirty="0"/>
                  <a:t>We saw the </a:t>
                </a:r>
                <a:r>
                  <a:rPr lang="en-US" sz="2400" i="1" dirty="0"/>
                  <a:t>F</a:t>
                </a:r>
                <a:r>
                  <a:rPr lang="en-US" sz="2400" dirty="0"/>
                  <a:t>-test to determine if a model is worthwhile overall.</a:t>
                </a:r>
                <a:endParaRPr lang="en-US" sz="2400" dirty="0">
                  <a:effectLst/>
                </a:endParaRPr>
              </a:p>
              <a:p>
                <a:r>
                  <a:rPr lang="en-US" sz="2400" dirty="0"/>
                  <a:t>We learned the difference between a confidence interval and a prediction interval.</a:t>
                </a:r>
              </a:p>
              <a:p>
                <a:r>
                  <a:rPr lang="en-US" sz="2400" dirty="0">
                    <a:effectLst/>
                  </a:rPr>
                  <a:t>We first </a:t>
                </a:r>
                <a:r>
                  <a:rPr lang="en-US" sz="2400" dirty="0"/>
                  <a:t>witnessed multicollinearity.</a:t>
                </a:r>
                <a:endParaRPr lang="en-US" sz="24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b="-39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3147619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4: Multiple Regression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625597" y="983807"/>
            <a:ext cx="10327008" cy="5324396"/>
          </a:xfrm>
        </p:spPr>
        <p:txBody>
          <a:bodyPr/>
          <a:lstStyle/>
          <a:p>
            <a:r>
              <a:rPr lang="en-US" sz="2400" dirty="0"/>
              <a:t>We parameterized the models with various types of predictors: </a:t>
            </a:r>
          </a:p>
          <a:p>
            <a:pPr marL="342900" indent="-342900">
              <a:buFontTx/>
              <a:buChar char="-"/>
            </a:pPr>
            <a:r>
              <a:rPr lang="en-US" sz="2400" dirty="0"/>
              <a:t>binary indicators</a:t>
            </a:r>
          </a:p>
          <a:p>
            <a:pPr marL="342900" indent="-342900">
              <a:buFontTx/>
              <a:buChar char="-"/>
            </a:pPr>
            <a:r>
              <a:rPr lang="en-US" sz="2400" dirty="0"/>
              <a:t>polynomial functions</a:t>
            </a:r>
          </a:p>
          <a:p>
            <a:pPr marL="342900" indent="-342900">
              <a:buFontTx/>
              <a:buChar char="-"/>
            </a:pPr>
            <a:r>
              <a:rPr lang="en-US" sz="2400" dirty="0"/>
              <a:t>interaction terms</a:t>
            </a:r>
          </a:p>
          <a:p>
            <a:endParaRPr lang="en-US" sz="2400" dirty="0"/>
          </a:p>
          <a:p>
            <a:r>
              <a:rPr lang="en-US" sz="2400" dirty="0"/>
              <a:t>We observed the models with lots of predictors</a:t>
            </a:r>
            <a:br>
              <a:rPr lang="en-US" sz="2400" dirty="0"/>
            </a:br>
            <a:r>
              <a:rPr lang="en-US" sz="2400" dirty="0"/>
              <a:t> (complex models) lead to </a:t>
            </a:r>
            <a:r>
              <a:rPr lang="en-US" sz="2400" b="1" dirty="0"/>
              <a:t>overfitting</a:t>
            </a:r>
            <a:r>
              <a:rPr lang="en-US" sz="2400" dirty="0"/>
              <a:t>.</a:t>
            </a:r>
          </a:p>
          <a:p>
            <a:endParaRPr lang="en-US" sz="2400" dirty="0">
              <a:effectLst/>
            </a:endParaRPr>
          </a:p>
          <a:p>
            <a:r>
              <a:rPr lang="en-US" sz="2400" dirty="0"/>
              <a:t>We first learned the variance-bias trade-off when</a:t>
            </a:r>
            <a:br>
              <a:rPr lang="en-US" sz="2400" dirty="0"/>
            </a:br>
            <a:r>
              <a:rPr lang="en-US" sz="2400" dirty="0"/>
              <a:t> fitting models.</a:t>
            </a:r>
          </a:p>
          <a:p>
            <a:endParaRPr lang="en-US" sz="2400" dirty="0"/>
          </a:p>
          <a:p>
            <a:r>
              <a:rPr lang="en-US" sz="2400" dirty="0"/>
              <a:t>We learned one way to prevent overfitting is by </a:t>
            </a:r>
            <a:br>
              <a:rPr lang="en-US" sz="2400" dirty="0"/>
            </a:br>
            <a:r>
              <a:rPr lang="en-US" sz="2400" dirty="0"/>
              <a:t>using variable selection.</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14</a:t>
            </a:fld>
            <a:endParaRPr lang="en-US"/>
          </a:p>
        </p:txBody>
      </p:sp>
      <p:pic>
        <p:nvPicPr>
          <p:cNvPr id="6" name="Picture 5">
            <a:extLst>
              <a:ext uri="{FF2B5EF4-FFF2-40B4-BE49-F238E27FC236}">
                <a16:creationId xmlns:a16="http://schemas.microsoft.com/office/drawing/2014/main" id="{0883B0D0-DA21-A948-AE0E-72D390422EBF}"/>
              </a:ext>
            </a:extLst>
          </p:cNvPr>
          <p:cNvPicPr>
            <a:picLocks noChangeAspect="1"/>
          </p:cNvPicPr>
          <p:nvPr/>
        </p:nvPicPr>
        <p:blipFill>
          <a:blip r:embed="rId2"/>
          <a:stretch>
            <a:fillRect/>
          </a:stretch>
        </p:blipFill>
        <p:spPr>
          <a:xfrm>
            <a:off x="6887792" y="2840182"/>
            <a:ext cx="5101008" cy="3203682"/>
          </a:xfrm>
          <a:prstGeom prst="rect">
            <a:avLst/>
          </a:prstGeom>
          <a:ln>
            <a:solidFill>
              <a:schemeClr val="tx1"/>
            </a:solidFill>
          </a:ln>
        </p:spPr>
      </p:pic>
    </p:spTree>
    <p:extLst>
      <p:ext uri="{BB962C8B-B14F-4D97-AF65-F5344CB8AC3E}">
        <p14:creationId xmlns:p14="http://schemas.microsoft.com/office/powerpoint/2010/main" val="2477618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4: Concept Checks</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845127"/>
                <a:ext cx="10327008" cy="5463077"/>
              </a:xfrm>
            </p:spPr>
            <p:txBody>
              <a:bodyPr/>
              <a:lstStyle/>
              <a:p>
                <a:pPr>
                  <a:spcBef>
                    <a:spcPts val="1800"/>
                  </a:spcBef>
                </a:pPr>
                <a:r>
                  <a:rPr lang="en-US" sz="2400" dirty="0">
                    <a:effectLst/>
                  </a:rPr>
                  <a:t>What is the interpretation of </a:t>
                </a:r>
                <a14:m>
                  <m:oMath xmlns:m="http://schemas.openxmlformats.org/officeDocument/2006/math">
                    <m:sSub>
                      <m:sSubPr>
                        <m:ctrlPr>
                          <a:rPr lang="en-US" sz="2400" b="0" i="1" dirty="0"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panose="02040503050406030204" pitchFamily="18" charset="0"/>
                              </a:rPr>
                              <m:t>𝛽</m:t>
                            </m:r>
                          </m:e>
                        </m:acc>
                      </m:e>
                      <m:sub>
                        <m:r>
                          <a:rPr lang="en-US" sz="2400" b="0" i="1" dirty="0" smtClean="0">
                            <a:effectLst/>
                            <a:latin typeface="Cambria Math" panose="02040503050406030204" pitchFamily="18" charset="0"/>
                          </a:rPr>
                          <m:t>1</m:t>
                        </m:r>
                      </m:sub>
                    </m:sSub>
                  </m:oMath>
                </a14:m>
                <a:r>
                  <a:rPr lang="en-US" sz="2400" dirty="0">
                    <a:effectLst/>
                  </a:rPr>
                  <a:t> in a multiple regression model?</a:t>
                </a:r>
                <a:endParaRPr lang="en-US" sz="2400" dirty="0"/>
              </a:p>
              <a:p>
                <a:pPr>
                  <a:spcBef>
                    <a:spcPts val="1800"/>
                  </a:spcBef>
                </a:pPr>
                <a:r>
                  <a:rPr lang="en-US" sz="2400" dirty="0"/>
                  <a:t>What happens when multicollinearity is present?  Why is multicollinearity bad?  Why is it not always bad?   How can this be handled?</a:t>
                </a:r>
              </a:p>
              <a:p>
                <a:pPr>
                  <a:spcBef>
                    <a:spcPts val="1800"/>
                  </a:spcBef>
                </a:pPr>
                <a:r>
                  <a:rPr lang="en-US" sz="2400" dirty="0"/>
                  <a:t>What is the interpretation of a confidence interval for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dirty="0">
                            <a:latin typeface="Cambria Math" panose="02040503050406030204" pitchFamily="18" charset="0"/>
                          </a:rPr>
                          <m:t>1</m:t>
                        </m:r>
                      </m:sub>
                    </m:sSub>
                  </m:oMath>
                </a14:m>
                <a:r>
                  <a:rPr lang="en-US" sz="2400" dirty="0"/>
                  <a:t> in a multiple regression model?</a:t>
                </a:r>
              </a:p>
              <a:p>
                <a:pPr>
                  <a:spcBef>
                    <a:spcPts val="1800"/>
                  </a:spcBef>
                </a:pPr>
                <a:r>
                  <a:rPr lang="en-US" sz="2400" dirty="0"/>
                  <a:t>What is polynomial regression used for?</a:t>
                </a:r>
              </a:p>
              <a:p>
                <a:pPr>
                  <a:spcBef>
                    <a:spcPts val="1800"/>
                  </a:spcBef>
                </a:pPr>
                <a:r>
                  <a:rPr lang="en-US" sz="2400" dirty="0">
                    <a:effectLst/>
                  </a:rPr>
                  <a:t>How does a multiple regression model for 2 predictors (one binary, the other quantitative) compare in interpretation when the interaction is included vs. is not included in the model.  How can we visualize this?</a:t>
                </a:r>
              </a:p>
              <a:p>
                <a:pPr>
                  <a:spcBef>
                    <a:spcPts val="1800"/>
                  </a:spcBef>
                </a:pPr>
                <a:r>
                  <a:rPr lang="en-US" sz="2400" dirty="0"/>
                  <a:t>Why is one of the binary terms dropped out when modeling a categorical predictors?  What are the interpretations of the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b="0" i="1" dirty="0" smtClean="0">
                            <a:latin typeface="Cambria Math" panose="02040503050406030204" pitchFamily="18" charset="0"/>
                          </a:rPr>
                          <m:t>𝑗</m:t>
                        </m:r>
                      </m:sub>
                    </m:sSub>
                  </m:oMath>
                </a14:m>
                <a:r>
                  <a:rPr lang="en-US" sz="2400" dirty="0"/>
                  <a:t> in this model?</a:t>
                </a:r>
              </a:p>
              <a:p>
                <a:endParaRPr lang="en-US" sz="24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845127"/>
                <a:ext cx="10327008" cy="5463077"/>
              </a:xfrm>
              <a:blipFill>
                <a:blip r:embed="rId2"/>
                <a:stretch>
                  <a:fillRect l="-860" t="-928" r="-4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2625970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4: Concept Checks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effectLst/>
              </a:rPr>
              <a:t>When is an </a:t>
            </a:r>
            <a:r>
              <a:rPr lang="en-US" sz="2400" i="1" dirty="0">
                <a:effectLst/>
              </a:rPr>
              <a:t>F</a:t>
            </a:r>
            <a:r>
              <a:rPr lang="en-US" sz="2400" dirty="0">
                <a:effectLst/>
              </a:rPr>
              <a:t>-test useful?</a:t>
            </a:r>
          </a:p>
          <a:p>
            <a:endParaRPr lang="en-US" sz="2400" dirty="0"/>
          </a:p>
          <a:p>
            <a:r>
              <a:rPr lang="en-US" sz="2400" dirty="0"/>
              <a:t>What should be used as a metric when comparing models (in variable selection, for example)?</a:t>
            </a:r>
          </a:p>
          <a:p>
            <a:endParaRPr lang="en-US" sz="2400" dirty="0"/>
          </a:p>
          <a:p>
            <a:r>
              <a:rPr lang="en-US" sz="2400" dirty="0">
                <a:effectLst/>
              </a:rPr>
              <a:t>Interpret these residual plots:						What does this plot show?</a:t>
            </a:r>
          </a:p>
        </p:txBody>
      </p:sp>
      <p:sp>
        <p:nvSpPr>
          <p:cNvPr id="5" name="Slide Number Placeholder 4"/>
          <p:cNvSpPr>
            <a:spLocks noGrp="1"/>
          </p:cNvSpPr>
          <p:nvPr>
            <p:ph type="sldNum" sz="quarter" idx="12"/>
          </p:nvPr>
        </p:nvSpPr>
        <p:spPr/>
        <p:txBody>
          <a:bodyPr/>
          <a:lstStyle/>
          <a:p>
            <a:fld id="{47445CB2-BF6F-6E49-AC61-7BDDE2E02F5B}" type="slidenum">
              <a:rPr lang="en-US" smtClean="0"/>
              <a:t>16</a:t>
            </a:fld>
            <a:endParaRPr lang="en-US"/>
          </a:p>
        </p:txBody>
      </p:sp>
      <p:pic>
        <p:nvPicPr>
          <p:cNvPr id="6" name="Picture 5">
            <a:extLst>
              <a:ext uri="{FF2B5EF4-FFF2-40B4-BE49-F238E27FC236}">
                <a16:creationId xmlns:a16="http://schemas.microsoft.com/office/drawing/2014/main" id="{20680AD1-2143-5440-A486-2B5E5FDFE22D}"/>
              </a:ext>
            </a:extLst>
          </p:cNvPr>
          <p:cNvPicPr>
            <a:picLocks noChangeAspect="1"/>
          </p:cNvPicPr>
          <p:nvPr/>
        </p:nvPicPr>
        <p:blipFill>
          <a:blip r:embed="rId3"/>
          <a:stretch>
            <a:fillRect/>
          </a:stretch>
        </p:blipFill>
        <p:spPr>
          <a:xfrm>
            <a:off x="570178" y="3830786"/>
            <a:ext cx="6600485" cy="2523715"/>
          </a:xfrm>
          <a:prstGeom prst="rect">
            <a:avLst/>
          </a:prstGeom>
        </p:spPr>
      </p:pic>
      <p:pic>
        <p:nvPicPr>
          <p:cNvPr id="7" name="Picture 6">
            <a:extLst>
              <a:ext uri="{FF2B5EF4-FFF2-40B4-BE49-F238E27FC236}">
                <a16:creationId xmlns:a16="http://schemas.microsoft.com/office/drawing/2014/main" id="{58F45F6A-6116-F848-B0DA-39EABF2F83D8}"/>
              </a:ext>
            </a:extLst>
          </p:cNvPr>
          <p:cNvPicPr>
            <a:picLocks noChangeAspect="1"/>
          </p:cNvPicPr>
          <p:nvPr/>
        </p:nvPicPr>
        <p:blipFill>
          <a:blip r:embed="rId4"/>
          <a:stretch>
            <a:fillRect/>
          </a:stretch>
        </p:blipFill>
        <p:spPr>
          <a:xfrm>
            <a:off x="7300710" y="3742980"/>
            <a:ext cx="3265690" cy="2988937"/>
          </a:xfrm>
          <a:prstGeom prst="rect">
            <a:avLst/>
          </a:prstGeom>
        </p:spPr>
      </p:pic>
    </p:spTree>
    <p:extLst>
      <p:ext uri="{BB962C8B-B14F-4D97-AF65-F5344CB8AC3E}">
        <p14:creationId xmlns:p14="http://schemas.microsoft.com/office/powerpoint/2010/main" val="2581511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5: Cross-Validation and Regularization</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effectLst/>
                  </a:rPr>
                  <a:t>We learned the models should be compared over many validation sets in order to overfit to the test set: aka </a:t>
                </a:r>
                <a:r>
                  <a:rPr lang="en-US" sz="2400" b="1" dirty="0">
                    <a:effectLst/>
                  </a:rPr>
                  <a:t>cross validation</a:t>
                </a:r>
                <a:r>
                  <a:rPr lang="en-US" sz="2400" dirty="0">
                    <a:effectLst/>
                  </a:rPr>
                  <a:t>.</a:t>
                </a:r>
              </a:p>
              <a:p>
                <a:r>
                  <a:rPr lang="en-US" sz="2400" dirty="0"/>
                  <a:t>We saw </a:t>
                </a:r>
                <a:r>
                  <a:rPr lang="en-US" sz="2400" i="1" dirty="0"/>
                  <a:t>k</a:t>
                </a:r>
                <a:r>
                  <a:rPr lang="en-US" sz="2400" dirty="0"/>
                  <a:t>-fold and random subsets cross validation. </a:t>
                </a:r>
              </a:p>
              <a:p>
                <a:r>
                  <a:rPr lang="en-US" sz="2400" dirty="0"/>
                  <a:t>We saw the use of train-validation-test splits!</a:t>
                </a:r>
              </a:p>
              <a:p>
                <a:r>
                  <a:rPr lang="en-US" sz="2400" dirty="0"/>
                  <a:t>Regularized regression penalizes MSE in order to reduce the affect of overfitting.  Specifically:</a:t>
                </a:r>
              </a:p>
              <a:p>
                <a:r>
                  <a:rPr lang="en-US" sz="2400" dirty="0">
                    <a:effectLst/>
                  </a:rPr>
                  <a:t>LASSO:</a:t>
                </a:r>
              </a:p>
              <a:p>
                <a:endParaRPr lang="en-US" sz="2400" dirty="0"/>
              </a:p>
              <a:p>
                <a:r>
                  <a:rPr lang="en-US" sz="2400" dirty="0"/>
                  <a:t>Ridge:</a:t>
                </a:r>
              </a:p>
              <a:p>
                <a:endParaRPr lang="en-US" sz="2400" dirty="0"/>
              </a:p>
              <a:p>
                <a:r>
                  <a:rPr lang="en-US" sz="2400" dirty="0"/>
                  <a:t>The penalization term (</a:t>
                </a:r>
                <a14:m>
                  <m:oMath xmlns:m="http://schemas.openxmlformats.org/officeDocument/2006/math">
                    <m:r>
                      <a:rPr lang="en-US" sz="2400" b="0" i="1" smtClean="0">
                        <a:latin typeface="Cambria Math" panose="02040503050406030204" pitchFamily="18" charset="0"/>
                      </a:rPr>
                      <m:t>𝜆</m:t>
                    </m:r>
                  </m:oMath>
                </a14:m>
                <a:r>
                  <a:rPr lang="en-US" sz="2400" dirty="0"/>
                  <a:t>) should be tuned to minimize out-of-sample error.</a:t>
                </a: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r="-86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17</a:t>
            </a:fld>
            <a:endParaRPr lang="en-US"/>
          </a:p>
        </p:txBody>
      </p:sp>
      <p:pic>
        <p:nvPicPr>
          <p:cNvPr id="6" name="Picture 5">
            <a:extLst>
              <a:ext uri="{FF2B5EF4-FFF2-40B4-BE49-F238E27FC236}">
                <a16:creationId xmlns:a16="http://schemas.microsoft.com/office/drawing/2014/main" id="{CA853F3D-DDA3-2C41-90AF-872A4DA481C1}"/>
              </a:ext>
            </a:extLst>
          </p:cNvPr>
          <p:cNvPicPr>
            <a:picLocks noChangeAspect="1"/>
          </p:cNvPicPr>
          <p:nvPr/>
        </p:nvPicPr>
        <p:blipFill>
          <a:blip r:embed="rId3"/>
          <a:stretch>
            <a:fillRect/>
          </a:stretch>
        </p:blipFill>
        <p:spPr>
          <a:xfrm>
            <a:off x="2634596" y="3511767"/>
            <a:ext cx="5857647" cy="930184"/>
          </a:xfrm>
          <a:prstGeom prst="rect">
            <a:avLst/>
          </a:prstGeom>
        </p:spPr>
      </p:pic>
      <p:pic>
        <p:nvPicPr>
          <p:cNvPr id="7" name="Picture 6">
            <a:extLst>
              <a:ext uri="{FF2B5EF4-FFF2-40B4-BE49-F238E27FC236}">
                <a16:creationId xmlns:a16="http://schemas.microsoft.com/office/drawing/2014/main" id="{C69BA270-086D-1446-A888-C6BAB679B54C}"/>
              </a:ext>
            </a:extLst>
          </p:cNvPr>
          <p:cNvPicPr>
            <a:picLocks noChangeAspect="1"/>
          </p:cNvPicPr>
          <p:nvPr/>
        </p:nvPicPr>
        <p:blipFill>
          <a:blip r:embed="rId4"/>
          <a:stretch>
            <a:fillRect/>
          </a:stretch>
        </p:blipFill>
        <p:spPr>
          <a:xfrm>
            <a:off x="2634596" y="4375167"/>
            <a:ext cx="6302178" cy="1069636"/>
          </a:xfrm>
          <a:prstGeom prst="rect">
            <a:avLst/>
          </a:prstGeom>
        </p:spPr>
      </p:pic>
    </p:spTree>
    <p:extLst>
      <p:ext uri="{BB962C8B-B14F-4D97-AF65-F5344CB8AC3E}">
        <p14:creationId xmlns:p14="http://schemas.microsoft.com/office/powerpoint/2010/main" val="2210098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5: Concept Checks</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effectLst/>
                  </a:rPr>
                  <a:t>What are the advantages to </a:t>
                </a:r>
                <a:r>
                  <a:rPr lang="en-US" sz="2400" i="1" dirty="0">
                    <a:effectLst/>
                  </a:rPr>
                  <a:t>k</a:t>
                </a:r>
                <a:r>
                  <a:rPr lang="en-US" sz="2400" dirty="0">
                    <a:effectLst/>
                  </a:rPr>
                  <a:t>-fold cross validation vs. random subsets cross-validation?</a:t>
                </a:r>
              </a:p>
              <a:p>
                <a:endParaRPr lang="en-US" sz="2400" dirty="0"/>
              </a:p>
              <a:p>
                <a:r>
                  <a:rPr lang="en-US" sz="2400" dirty="0">
                    <a:effectLst/>
                  </a:rPr>
                  <a:t>Why is the intercept term not penalized in regularized methods?  What if it was penalized?</a:t>
                </a:r>
              </a:p>
              <a:p>
                <a:endParaRPr lang="en-US" sz="2400" dirty="0"/>
              </a:p>
              <a:p>
                <a:r>
                  <a:rPr lang="en-US" sz="2400" dirty="0">
                    <a:effectLst/>
                  </a:rPr>
                  <a:t>When tuning </a:t>
                </a:r>
                <a14:m>
                  <m:oMath xmlns:m="http://schemas.openxmlformats.org/officeDocument/2006/math">
                    <m:r>
                      <a:rPr lang="en-US" sz="2400" i="1">
                        <a:latin typeface="Cambria Math" panose="02040503050406030204" pitchFamily="18" charset="0"/>
                      </a:rPr>
                      <m:t>𝜆</m:t>
                    </m:r>
                  </m:oMath>
                </a14:m>
                <a:r>
                  <a:rPr lang="en-US" sz="2400" dirty="0"/>
                  <a:t>, what loss function should be used? </a:t>
                </a:r>
                <a:endParaRPr lang="en-US" sz="2400" dirty="0">
                  <a:effectLst/>
                </a:endParaRPr>
              </a:p>
              <a:p>
                <a:endParaRPr lang="en-US" sz="2400" dirty="0"/>
              </a:p>
              <a:p>
                <a:r>
                  <a:rPr lang="en-US" sz="2400" dirty="0">
                    <a:effectLst/>
                  </a:rPr>
                  <a:t>When is LASSO preferred over Ridge?  What about the other way around?</a:t>
                </a:r>
              </a:p>
              <a:p>
                <a:endParaRPr lang="en-US" sz="2400" dirty="0"/>
              </a:p>
              <a:p>
                <a:r>
                  <a:rPr lang="en-US" sz="2400" dirty="0">
                    <a:effectLst/>
                  </a:rPr>
                  <a:t>How do regularization methods affect multicollinearity?</a:t>
                </a:r>
              </a:p>
              <a:p>
                <a:endParaRPr lang="en-US" sz="2400" dirty="0"/>
              </a:p>
              <a:p>
                <a:endParaRPr lang="en-US" sz="24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2862128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5: Concept Checks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What is  interesting about these plots?  What do they illustrate?</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pic>
        <p:nvPicPr>
          <p:cNvPr id="4" name="Picture 3">
            <a:extLst>
              <a:ext uri="{FF2B5EF4-FFF2-40B4-BE49-F238E27FC236}">
                <a16:creationId xmlns:a16="http://schemas.microsoft.com/office/drawing/2014/main" id="{E125BF42-D687-184E-9BB0-423FBF745E8D}"/>
              </a:ext>
            </a:extLst>
          </p:cNvPr>
          <p:cNvPicPr>
            <a:picLocks noChangeAspect="1"/>
          </p:cNvPicPr>
          <p:nvPr/>
        </p:nvPicPr>
        <p:blipFill>
          <a:blip r:embed="rId2"/>
          <a:stretch>
            <a:fillRect/>
          </a:stretch>
        </p:blipFill>
        <p:spPr>
          <a:xfrm>
            <a:off x="5996919" y="1899785"/>
            <a:ext cx="5892800" cy="4266142"/>
          </a:xfrm>
          <a:prstGeom prst="rect">
            <a:avLst/>
          </a:prstGeom>
        </p:spPr>
      </p:pic>
      <p:pic>
        <p:nvPicPr>
          <p:cNvPr id="6" name="Picture 5">
            <a:extLst>
              <a:ext uri="{FF2B5EF4-FFF2-40B4-BE49-F238E27FC236}">
                <a16:creationId xmlns:a16="http://schemas.microsoft.com/office/drawing/2014/main" id="{BC4FFA66-E07F-5149-B02E-E3845A75E559}"/>
              </a:ext>
            </a:extLst>
          </p:cNvPr>
          <p:cNvPicPr>
            <a:picLocks noChangeAspect="1"/>
          </p:cNvPicPr>
          <p:nvPr/>
        </p:nvPicPr>
        <p:blipFill>
          <a:blip r:embed="rId3"/>
          <a:stretch>
            <a:fillRect/>
          </a:stretch>
        </p:blipFill>
        <p:spPr>
          <a:xfrm>
            <a:off x="758169" y="1899785"/>
            <a:ext cx="5238750" cy="4060557"/>
          </a:xfrm>
          <a:prstGeom prst="rect">
            <a:avLst/>
          </a:prstGeom>
        </p:spPr>
      </p:pic>
    </p:spTree>
    <p:extLst>
      <p:ext uri="{BB962C8B-B14F-4D97-AF65-F5344CB8AC3E}">
        <p14:creationId xmlns:p14="http://schemas.microsoft.com/office/powerpoint/2010/main" val="3948671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1014092" y="1252025"/>
            <a:ext cx="9552308" cy="4917486"/>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r>
              <a:rPr lang="en-US" sz="2800" b="1" dirty="0">
                <a:solidFill>
                  <a:schemeClr val="accent1">
                    <a:lumMod val="75000"/>
                  </a:schemeClr>
                </a:solidFill>
                <a:latin typeface="Calibri" panose="020F0502020204030204" pitchFamily="34" charset="0"/>
                <a:cs typeface="Calibri" panose="020F0502020204030204" pitchFamily="34" charset="0"/>
              </a:rPr>
              <a:t>HW3 </a:t>
            </a:r>
            <a:r>
              <a:rPr lang="en-US" sz="2800" dirty="0">
                <a:latin typeface="Calibri" panose="020F0502020204030204" pitchFamily="34" charset="0"/>
                <a:cs typeface="Calibri" panose="020F0502020204030204" pitchFamily="34" charset="0"/>
              </a:rPr>
              <a:t>grades will be released tomorrow.</a:t>
            </a:r>
          </a:p>
          <a:p>
            <a:pPr marL="457189" indent="-457189">
              <a:spcAft>
                <a:spcPts val="500"/>
              </a:spcAft>
              <a:buFont typeface="Arial" charset="0"/>
              <a:buChar char="•"/>
            </a:pPr>
            <a:r>
              <a:rPr lang="en-US" sz="2800" b="1" dirty="0">
                <a:solidFill>
                  <a:schemeClr val="accent1">
                    <a:lumMod val="75000"/>
                  </a:schemeClr>
                </a:solidFill>
                <a:latin typeface="Calibri" panose="020F0502020204030204" pitchFamily="34" charset="0"/>
                <a:cs typeface="Calibri" panose="020F0502020204030204" pitchFamily="34" charset="0"/>
              </a:rPr>
              <a:t>HW4 </a:t>
            </a:r>
            <a:r>
              <a:rPr lang="en-US" sz="2800" dirty="0">
                <a:latin typeface="Calibri" panose="020F0502020204030204" pitchFamily="34" charset="0"/>
                <a:cs typeface="Calibri" panose="020F0502020204030204" pitchFamily="34" charset="0"/>
              </a:rPr>
              <a:t>is due tomorrow night at 11:59pm</a:t>
            </a:r>
          </a:p>
          <a:p>
            <a:pPr marL="857212" lvl="1" indent="-457189">
              <a:spcAft>
                <a:spcPts val="500"/>
              </a:spcAft>
              <a:buFont typeface="Arial" charset="0"/>
              <a:buChar char="•"/>
            </a:pPr>
            <a:r>
              <a:rPr lang="en-US" dirty="0">
                <a:latin typeface="Calibri" panose="020F0502020204030204" pitchFamily="34" charset="0"/>
                <a:cs typeface="Calibri" panose="020F0502020204030204" pitchFamily="34" charset="0"/>
              </a:rPr>
              <a:t>Please see the </a:t>
            </a:r>
            <a:r>
              <a:rPr lang="en-US" b="1" dirty="0">
                <a:solidFill>
                  <a:schemeClr val="accent1">
                    <a:lumMod val="75000"/>
                  </a:schemeClr>
                </a:solidFill>
                <a:latin typeface="Calibri" panose="020F0502020204030204" pitchFamily="34" charset="0"/>
                <a:cs typeface="Calibri" panose="020F0502020204030204" pitchFamily="34" charset="0"/>
              </a:rPr>
              <a:t>Ed Announcement </a:t>
            </a:r>
            <a:r>
              <a:rPr lang="en-US" dirty="0">
                <a:latin typeface="Calibri" panose="020F0502020204030204" pitchFamily="34" charset="0"/>
                <a:cs typeface="Calibri" panose="020F0502020204030204" pitchFamily="34" charset="0"/>
              </a:rPr>
              <a:t>regarding errata and clarifications.</a:t>
            </a:r>
            <a:endParaRPr lang="en-US" dirty="0">
              <a:solidFill>
                <a:schemeClr val="tx1">
                  <a:lumMod val="75000"/>
                  <a:lumOff val="25000"/>
                </a:schemeClr>
              </a:solidFill>
              <a:latin typeface="Calibri" panose="020F0502020204030204" pitchFamily="34" charset="0"/>
              <a:cs typeface="Calibri" panose="020F0502020204030204" pitchFamily="34" charset="0"/>
            </a:endParaRPr>
          </a:p>
          <a:p>
            <a:pPr marL="457189" indent="-457189">
              <a:spcAft>
                <a:spcPts val="500"/>
              </a:spcAft>
              <a:buFont typeface="Arial" charset="0"/>
              <a:buChar char="•"/>
            </a:pPr>
            <a:r>
              <a:rPr lang="en-US" sz="2800" b="1" dirty="0">
                <a:solidFill>
                  <a:schemeClr val="accent1">
                    <a:lumMod val="75000"/>
                  </a:schemeClr>
                </a:solidFill>
                <a:latin typeface="Calibri" panose="020F0502020204030204" pitchFamily="34" charset="0"/>
                <a:cs typeface="Calibri" panose="020F0502020204030204" pitchFamily="34" charset="0"/>
              </a:rPr>
              <a:t>HW5 </a:t>
            </a:r>
            <a:r>
              <a:rPr lang="en-US" sz="2800" dirty="0">
                <a:latin typeface="Calibri" panose="020F0502020204030204" pitchFamily="34" charset="0"/>
                <a:cs typeface="Calibri" panose="020F0502020204030204" pitchFamily="34" charset="0"/>
              </a:rPr>
              <a:t>(our last HW) will be posted tomorrow night, and due 7/28.  It will be shorter.</a:t>
            </a:r>
            <a:r>
              <a:rPr lang="en-US" sz="2800" b="1" dirty="0">
                <a:solidFill>
                  <a:schemeClr val="accent1">
                    <a:lumMod val="75000"/>
                  </a:schemeClr>
                </a:solidFill>
                <a:latin typeface="Calibri" panose="020F0502020204030204" pitchFamily="34" charset="0"/>
                <a:cs typeface="Calibri" panose="020F0502020204030204" pitchFamily="34" charset="0"/>
              </a:rPr>
              <a:t> </a:t>
            </a:r>
          </a:p>
          <a:p>
            <a:pPr marL="457189" indent="-457189">
              <a:spcAft>
                <a:spcPts val="500"/>
              </a:spcAft>
              <a:buFont typeface="Arial" charset="0"/>
              <a:buChar char="•"/>
            </a:pPr>
            <a:r>
              <a:rPr lang="en-US" sz="2800" dirty="0">
                <a:latin typeface="Calibri" panose="020F0502020204030204" pitchFamily="34" charset="0"/>
                <a:cs typeface="Calibri" panose="020F0502020204030204" pitchFamily="34" charset="0"/>
              </a:rPr>
              <a:t>The </a:t>
            </a:r>
            <a:r>
              <a:rPr lang="en-US" sz="2800" b="1" dirty="0">
                <a:solidFill>
                  <a:schemeClr val="accent1">
                    <a:lumMod val="75000"/>
                  </a:schemeClr>
                </a:solidFill>
                <a:latin typeface="Calibri" panose="020F0502020204030204" pitchFamily="34" charset="0"/>
                <a:cs typeface="Calibri" panose="020F0502020204030204" pitchFamily="34" charset="0"/>
              </a:rPr>
              <a:t>Final Exam </a:t>
            </a:r>
            <a:r>
              <a:rPr lang="en-US" sz="2800" dirty="0">
                <a:latin typeface="Calibri" panose="020F0502020204030204" pitchFamily="34" charset="0"/>
                <a:cs typeface="Calibri" panose="020F0502020204030204" pitchFamily="34" charset="0"/>
              </a:rPr>
              <a:t>(individual work) will be posted July 27 (Monday) and due Monday, Aug. 3.  It is cumulative and will be more open-ended.</a:t>
            </a:r>
          </a:p>
          <a:p>
            <a:pPr marL="457189" indent="-457189">
              <a:spcAft>
                <a:spcPts val="500"/>
              </a:spcAft>
              <a:buFont typeface="Arial" charset="0"/>
              <a:buChar char="•"/>
            </a:pPr>
            <a:endParaRPr lang="en-US" sz="2800" dirty="0">
              <a:latin typeface="Calibri" panose="020F0502020204030204" pitchFamily="34" charset="0"/>
              <a:cs typeface="Calibri" panose="020F0502020204030204" pitchFamily="34" charset="0"/>
            </a:endParaRPr>
          </a:p>
          <a:p>
            <a:pPr marL="457189" indent="-457189">
              <a:spcAft>
                <a:spcPts val="500"/>
              </a:spcAft>
              <a:buFont typeface="Arial" charset="0"/>
              <a:buChar char="•"/>
            </a:pPr>
            <a:r>
              <a:rPr lang="en-US" sz="2800" dirty="0">
                <a:latin typeface="Calibri" panose="020F0502020204030204" pitchFamily="34" charset="0"/>
                <a:cs typeface="Calibri" panose="020F0502020204030204" pitchFamily="34" charset="0"/>
              </a:rPr>
              <a:t>  </a:t>
            </a: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1864992" y="247699"/>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55058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6: Classification and Logistic Regression</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789710"/>
                <a:ext cx="10327008" cy="5518494"/>
              </a:xfrm>
            </p:spPr>
            <p:txBody>
              <a:bodyPr/>
              <a:lstStyle/>
              <a:p>
                <a:r>
                  <a:rPr lang="en-US" sz="2400" dirty="0"/>
                  <a:t>Logistic regression models the log-odds of success in a binary outcome variable:</a:t>
                </a:r>
              </a:p>
              <a:p>
                <a:endParaRPr lang="en-US" sz="3200" dirty="0">
                  <a:effectLst/>
                </a:endParaRPr>
              </a:p>
              <a:p>
                <a:r>
                  <a:rPr lang="en-US" sz="2400" dirty="0"/>
                  <a:t>The coefficients are estimated by minimizing negative log-0likelihood for the generalized linear model:</a:t>
                </a:r>
                <a:endParaRPr lang="en-US" sz="2400" i="1" dirty="0">
                  <a:solidFill>
                    <a:schemeClr val="tx1">
                      <a:lumMod val="75000"/>
                      <a:lumOff val="2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solidFill>
                            <a:schemeClr val="tx1">
                              <a:lumMod val="75000"/>
                              <a:lumOff val="25000"/>
                            </a:schemeClr>
                          </a:solidFill>
                          <a:latin typeface="Cambria Math" panose="02040503050406030204" pitchFamily="18" charset="0"/>
                        </a:rPr>
                        <m:t>𝑙</m:t>
                      </m:r>
                      <m:r>
                        <a:rPr lang="en-US" sz="2400" b="0" i="1" smtClean="0">
                          <a:solidFill>
                            <a:schemeClr val="tx1">
                              <a:lumMod val="75000"/>
                              <a:lumOff val="25000"/>
                            </a:schemeClr>
                          </a:solidFill>
                          <a:latin typeface="Cambria Math" panose="02040503050406030204" pitchFamily="18" charset="0"/>
                        </a:rPr>
                        <m:t>𝑜𝑠𝑠</m:t>
                      </m:r>
                      <m:d>
                        <m:dPr>
                          <m:ctrlPr>
                            <a:rPr lang="en-US" sz="2400" i="1">
                              <a:solidFill>
                                <a:schemeClr val="tx1">
                                  <a:lumMod val="75000"/>
                                  <a:lumOff val="25000"/>
                                </a:schemeClr>
                              </a:solidFill>
                              <a:latin typeface="Cambria Math" panose="02040503050406030204" pitchFamily="18" charset="0"/>
                            </a:rPr>
                          </m:ctrlPr>
                        </m:dPr>
                        <m:e>
                          <m:r>
                            <a:rPr lang="en-US" sz="2400" i="1">
                              <a:solidFill>
                                <a:schemeClr val="tx1">
                                  <a:lumMod val="75000"/>
                                  <a:lumOff val="25000"/>
                                </a:schemeClr>
                              </a:solidFill>
                              <a:latin typeface="Cambria Math" charset="0"/>
                            </a:rPr>
                            <m:t>𝑝</m:t>
                          </m:r>
                        </m:e>
                        <m:e>
                          <m:r>
                            <a:rPr lang="en-US" sz="2400" i="1">
                              <a:solidFill>
                                <a:schemeClr val="tx1">
                                  <a:lumMod val="75000"/>
                                  <a:lumOff val="25000"/>
                                </a:schemeClr>
                              </a:solidFill>
                              <a:latin typeface="Cambria Math" charset="0"/>
                            </a:rPr>
                            <m:t>𝑌</m:t>
                          </m:r>
                        </m:e>
                      </m:d>
                      <m:r>
                        <a:rPr lang="en-US" sz="2400" i="1">
                          <a:solidFill>
                            <a:schemeClr val="tx1">
                              <a:lumMod val="75000"/>
                              <a:lumOff val="25000"/>
                            </a:schemeClr>
                          </a:solidFill>
                          <a:latin typeface="Cambria Math" charset="0"/>
                        </a:rPr>
                        <m:t>=−</m:t>
                      </m:r>
                      <m:nary>
                        <m:naryPr>
                          <m:chr m:val="∑"/>
                          <m:supHide m:val="on"/>
                          <m:ctrlPr>
                            <a:rPr lang="en-US" sz="2400" i="1">
                              <a:solidFill>
                                <a:schemeClr val="tx1">
                                  <a:lumMod val="75000"/>
                                  <a:lumOff val="25000"/>
                                </a:schemeClr>
                              </a:solidFill>
                              <a:latin typeface="Cambria Math" panose="02040503050406030204" pitchFamily="18" charset="0"/>
                            </a:rPr>
                          </m:ctrlPr>
                        </m:naryPr>
                        <m:sub>
                          <m:r>
                            <a:rPr lang="en-US" sz="2400" i="1">
                              <a:solidFill>
                                <a:schemeClr val="tx1">
                                  <a:lumMod val="75000"/>
                                  <a:lumOff val="25000"/>
                                </a:schemeClr>
                              </a:solidFill>
                              <a:latin typeface="Cambria Math" charset="0"/>
                            </a:rPr>
                            <m:t>𝑖</m:t>
                          </m:r>
                        </m:sub>
                        <m:sup/>
                        <m:e>
                          <m:sSub>
                            <m:sSubPr>
                              <m:ctrlPr>
                                <a:rPr lang="en-US" sz="2400" i="1">
                                  <a:solidFill>
                                    <a:schemeClr val="tx1">
                                      <a:lumMod val="75000"/>
                                      <a:lumOff val="25000"/>
                                    </a:schemeClr>
                                  </a:solidFill>
                                  <a:latin typeface="Cambria Math" panose="02040503050406030204" pitchFamily="18" charset="0"/>
                                </a:rPr>
                              </m:ctrlPr>
                            </m:sSubPr>
                            <m:e>
                              <m:d>
                                <m:dPr>
                                  <m:begChr m:val="⌊"/>
                                  <m:endChr m:val="⌋"/>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func>
                                    <m:funcPr>
                                      <m:ctrlPr>
                                        <a:rPr lang="en-US" sz="2400" i="1">
                                          <a:solidFill>
                                            <a:schemeClr val="tx1">
                                              <a:lumMod val="75000"/>
                                              <a:lumOff val="25000"/>
                                            </a:schemeClr>
                                          </a:solidFill>
                                          <a:latin typeface="Cambria Math" panose="02040503050406030204" pitchFamily="18" charset="0"/>
                                        </a:rPr>
                                      </m:ctrlPr>
                                    </m:funcPr>
                                    <m:fName>
                                      <m:r>
                                        <m:rPr>
                                          <m:sty m:val="p"/>
                                        </m:rPr>
                                        <a:rPr lang="en-US" sz="2400">
                                          <a:solidFill>
                                            <a:schemeClr val="tx1">
                                              <a:lumMod val="75000"/>
                                              <a:lumOff val="25000"/>
                                            </a:schemeClr>
                                          </a:solidFill>
                                          <a:latin typeface="Cambria Math" charset="0"/>
                                        </a:rPr>
                                        <m:t>log</m:t>
                                      </m:r>
                                    </m:fName>
                                    <m:e>
                                      <m:f>
                                        <m:fPr>
                                          <m:ctrlPr>
                                            <a:rPr lang="mr-IN"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charset="0"/>
                                            </a:rPr>
                                            <m:t>1</m:t>
                                          </m:r>
                                        </m:num>
                                        <m:den>
                                          <m:r>
                                            <a:rPr lang="en-US" sz="2400" i="1">
                                              <a:solidFill>
                                                <a:schemeClr val="tx1">
                                                  <a:lumMod val="75000"/>
                                                  <a:lumOff val="25000"/>
                                                </a:schemeClr>
                                              </a:solidFill>
                                              <a:latin typeface="Cambria Math" charset="0"/>
                                            </a:rPr>
                                            <m:t>1+</m:t>
                                          </m:r>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charset="0"/>
                                                </a:rPr>
                                                <m:t>𝑒</m:t>
                                              </m:r>
                                            </m:e>
                                            <m:sup>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𝛽</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𝑖</m:t>
                                                  </m:r>
                                                </m:sub>
                                              </m:sSub>
                                            </m:sup>
                                          </m:sSup>
                                        </m:den>
                                      </m:f>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r>
                                            <a:rPr lang="en-US" sz="2400" i="1">
                                              <a:solidFill>
                                                <a:schemeClr val="tx1">
                                                  <a:lumMod val="75000"/>
                                                  <a:lumOff val="25000"/>
                                                </a:schemeClr>
                                              </a:solidFill>
                                              <a:latin typeface="Cambria Math" charset="0"/>
                                            </a:rPr>
                                            <m:t>1−</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e>
                                      </m:d>
                                      <m:func>
                                        <m:funcPr>
                                          <m:ctrlPr>
                                            <a:rPr lang="en-US" sz="2400" i="1">
                                              <a:solidFill>
                                                <a:schemeClr val="tx1">
                                                  <a:lumMod val="75000"/>
                                                  <a:lumOff val="25000"/>
                                                </a:schemeClr>
                                              </a:solidFill>
                                              <a:latin typeface="Cambria Math" panose="02040503050406030204" pitchFamily="18" charset="0"/>
                                            </a:rPr>
                                          </m:ctrlPr>
                                        </m:funcPr>
                                        <m:fName>
                                          <m:r>
                                            <m:rPr>
                                              <m:sty m:val="p"/>
                                            </m:rPr>
                                            <a:rPr lang="en-US" sz="2400">
                                              <a:solidFill>
                                                <a:schemeClr val="tx1">
                                                  <a:lumMod val="75000"/>
                                                  <a:lumOff val="25000"/>
                                                </a:schemeClr>
                                              </a:solidFill>
                                              <a:latin typeface="Cambria Math" charset="0"/>
                                            </a:rPr>
                                            <m:t>log</m:t>
                                          </m:r>
                                        </m:fName>
                                        <m:e>
                                          <m:d>
                                            <m:dPr>
                                              <m:ctrlPr>
                                                <a:rPr lang="mr-IN" sz="2400" i="1">
                                                  <a:solidFill>
                                                    <a:schemeClr val="tx1">
                                                      <a:lumMod val="75000"/>
                                                      <a:lumOff val="25000"/>
                                                    </a:schemeClr>
                                                  </a:solidFill>
                                                  <a:latin typeface="Cambria Math" panose="02040503050406030204" pitchFamily="18" charset="0"/>
                                                </a:rPr>
                                              </m:ctrlPr>
                                            </m:dPr>
                                            <m:e>
                                              <m:r>
                                                <a:rPr lang="en-US" sz="2400" i="1">
                                                  <a:solidFill>
                                                    <a:schemeClr val="tx1">
                                                      <a:lumMod val="75000"/>
                                                      <a:lumOff val="25000"/>
                                                    </a:schemeClr>
                                                  </a:solidFill>
                                                  <a:latin typeface="Cambria Math" charset="0"/>
                                                </a:rPr>
                                                <m:t>1−</m:t>
                                              </m:r>
                                              <m:f>
                                                <m:fPr>
                                                  <m:ctrlPr>
                                                    <a:rPr lang="mr-IN"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charset="0"/>
                                                    </a:rPr>
                                                    <m:t>1</m:t>
                                                  </m:r>
                                                </m:num>
                                                <m:den>
                                                  <m:r>
                                                    <a:rPr lang="en-US" sz="2400" i="1">
                                                      <a:solidFill>
                                                        <a:schemeClr val="tx1">
                                                          <a:lumMod val="75000"/>
                                                          <a:lumOff val="25000"/>
                                                        </a:schemeClr>
                                                      </a:solidFill>
                                                      <a:latin typeface="Cambria Math" charset="0"/>
                                                    </a:rPr>
                                                    <m:t>1+</m:t>
                                                  </m:r>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charset="0"/>
                                                        </a:rPr>
                                                        <m:t>𝑒</m:t>
                                                      </m:r>
                                                    </m:e>
                                                    <m:sup>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𝛽</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𝑖</m:t>
                                                          </m:r>
                                                        </m:sub>
                                                      </m:sSub>
                                                    </m:sup>
                                                  </m:sSup>
                                                </m:den>
                                              </m:f>
                                            </m:e>
                                          </m:d>
                                        </m:e>
                                      </m:func>
                                    </m:e>
                                  </m:func>
                                </m:e>
                              </m:d>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 </m:t>
                          </m:r>
                        </m:e>
                      </m:nary>
                    </m:oMath>
                  </m:oMathPara>
                </a14:m>
                <a:endParaRPr lang="en-US" sz="2400" dirty="0">
                  <a:solidFill>
                    <a:schemeClr val="tx1">
                      <a:lumMod val="75000"/>
                      <a:lumOff val="25000"/>
                    </a:schemeClr>
                  </a:solidFill>
                </a:endParaRPr>
              </a:p>
              <a:p>
                <a:r>
                  <a:rPr lang="en-US" sz="2400" dirty="0"/>
                  <a:t>All of the machinery of multiple linear regression (use of various predictors, interpretation adjustment, </a:t>
                </a:r>
                <a:r>
                  <a:rPr lang="en-US" sz="2400" dirty="0" err="1"/>
                  <a:t>penalizationetc</a:t>
                </a:r>
                <a:r>
                  <a:rPr lang="en-US" sz="2400" dirty="0"/>
                  <a:t>.) apply to multiple logistic regression.</a:t>
                </a:r>
              </a:p>
              <a:p>
                <a:endParaRPr lang="en-US" sz="2400" dirty="0"/>
              </a:p>
              <a:p>
                <a:r>
                  <a:rPr lang="en-US" sz="2400" dirty="0"/>
                  <a:t>Logistic regression can be generalized to the multi-class problem via multinomial logistic regression or one-vs.-rest (OVR) logistic regression (the default in </a:t>
                </a:r>
                <a:r>
                  <a:rPr lang="en-US" sz="2400" dirty="0" err="1"/>
                  <a:t>sklearn</a:t>
                </a:r>
                <a:r>
                  <a:rPr lang="en-US" sz="2400" dirty="0"/>
                  <a:t>)</a:t>
                </a: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789710"/>
                <a:ext cx="10327008" cy="5518494"/>
              </a:xfrm>
              <a:blipFill>
                <a:blip r:embed="rId2"/>
                <a:stretch>
                  <a:fillRect l="-860" t="-6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pic>
        <p:nvPicPr>
          <p:cNvPr id="6" name="Picture 5">
            <a:extLst>
              <a:ext uri="{FF2B5EF4-FFF2-40B4-BE49-F238E27FC236}">
                <a16:creationId xmlns:a16="http://schemas.microsoft.com/office/drawing/2014/main" id="{80C076BD-065E-7649-AA26-C563B4FE8648}"/>
              </a:ext>
            </a:extLst>
          </p:cNvPr>
          <p:cNvPicPr>
            <a:picLocks noChangeAspect="1"/>
          </p:cNvPicPr>
          <p:nvPr/>
        </p:nvPicPr>
        <p:blipFill>
          <a:blip r:embed="rId3"/>
          <a:stretch>
            <a:fillRect/>
          </a:stretch>
        </p:blipFill>
        <p:spPr>
          <a:xfrm>
            <a:off x="4355714" y="1260694"/>
            <a:ext cx="3480572" cy="592583"/>
          </a:xfrm>
          <a:prstGeom prst="rect">
            <a:avLst/>
          </a:prstGeom>
        </p:spPr>
      </p:pic>
    </p:spTree>
    <p:extLst>
      <p:ext uri="{BB962C8B-B14F-4D97-AF65-F5344CB8AC3E}">
        <p14:creationId xmlns:p14="http://schemas.microsoft.com/office/powerpoint/2010/main" val="4155230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6: Classification and Logistic Regression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789710"/>
            <a:ext cx="10327008" cy="5518494"/>
          </a:xfrm>
        </p:spPr>
        <p:txBody>
          <a:bodyPr/>
          <a:lstStyle/>
          <a:p>
            <a:r>
              <a:rPr lang="en-US" sz="2400" dirty="0"/>
              <a:t>A logistic regression’s predictions are typically turned into classifications by choosing the Bayes’ classifier to minimize misclassification error rate.  This leads to a linear classification boundary.</a:t>
            </a:r>
          </a:p>
          <a:p>
            <a:endParaRPr lang="en-US" sz="2400" dirty="0"/>
          </a:p>
          <a:p>
            <a:r>
              <a:rPr lang="en-US" sz="2400" dirty="0"/>
              <a:t>Confusion Matrices can be used for many classification thresholds, and positive predictive values (PPV) and NPV rates can be calculated from them.</a:t>
            </a:r>
          </a:p>
          <a:p>
            <a:endParaRPr lang="en-US" sz="2400" dirty="0"/>
          </a:p>
          <a:p>
            <a:r>
              <a:rPr lang="en-US" sz="2400" dirty="0"/>
              <a:t>An ROC curve depicts all of these combinations of NPV and PPV, and can be summarized via the area under the curve metric (AUC).</a:t>
            </a:r>
          </a:p>
          <a:p>
            <a:endParaRPr lang="en-US" sz="2400" dirty="0"/>
          </a:p>
          <a:p>
            <a:r>
              <a:rPr lang="en-US" sz="2400" dirty="0"/>
              <a:t>There are many metrics to use for determining accuracy of classification models (AUC, PPV, NPV, for examples).</a:t>
            </a:r>
          </a:p>
          <a:p>
            <a:endParaRPr lang="en-US" sz="2400" dirty="0"/>
          </a:p>
          <a:p>
            <a:endParaRPr lang="en-US" sz="2400" dirty="0"/>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spTree>
    <p:extLst>
      <p:ext uri="{BB962C8B-B14F-4D97-AF65-F5344CB8AC3E}">
        <p14:creationId xmlns:p14="http://schemas.microsoft.com/office/powerpoint/2010/main" val="810088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6: Concept Checks</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What is the interpretation of </a:t>
                </a: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𝛽</m:t>
                            </m:r>
                          </m:e>
                        </m:acc>
                      </m:e>
                      <m:sub>
                        <m:r>
                          <a:rPr lang="en-US" sz="2400" b="0" i="1" dirty="0" smtClean="0">
                            <a:latin typeface="Cambria Math" panose="02040503050406030204" pitchFamily="18" charset="0"/>
                          </a:rPr>
                          <m:t>1</m:t>
                        </m:r>
                      </m:sub>
                    </m:sSub>
                    <m:r>
                      <a:rPr lang="en-US" sz="2400" b="0" i="0" dirty="0" smtClean="0">
                        <a:latin typeface="Cambria Math" panose="02040503050406030204" pitchFamily="18" charset="0"/>
                      </a:rPr>
                      <m:t> </m:t>
                    </m:r>
                  </m:oMath>
                </a14:m>
                <a:r>
                  <a:rPr lang="en-US" sz="2400" dirty="0"/>
                  <a:t>in a multiple logistic regression problem?</a:t>
                </a:r>
              </a:p>
              <a:p>
                <a:endParaRPr lang="en-US" sz="2400" dirty="0"/>
              </a:p>
              <a:p>
                <a:r>
                  <a:rPr lang="en-US" sz="2400" dirty="0"/>
                  <a:t>How is the loss function minimized in logistic regression?</a:t>
                </a:r>
              </a:p>
              <a:p>
                <a:endParaRPr lang="en-US" sz="2400" dirty="0"/>
              </a:p>
              <a:p>
                <a:r>
                  <a:rPr lang="en-US" sz="2400" dirty="0"/>
                  <a:t>What happens in logistic regression when there is </a:t>
                </a:r>
                <a:r>
                  <a:rPr lang="en-US" sz="2400" i="1" dirty="0"/>
                  <a:t>perfect separation</a:t>
                </a:r>
                <a:r>
                  <a:rPr lang="en-US" sz="2400" dirty="0"/>
                  <a:t>?</a:t>
                </a:r>
              </a:p>
              <a:p>
                <a:endParaRPr lang="en-US" sz="2400" dirty="0"/>
              </a:p>
              <a:p>
                <a:r>
                  <a:rPr lang="en-US" sz="2400" dirty="0"/>
                  <a:t>Why are the logistic regression classification boundaries linear?  How can this be adapted to be non-linear?</a:t>
                </a:r>
              </a:p>
              <a:p>
                <a:endParaRPr lang="en-US" sz="2400" dirty="0"/>
              </a:p>
              <a:p>
                <a:r>
                  <a:rPr lang="en-US" sz="2400" dirty="0"/>
                  <a:t>What is the loss function that is penalized in regularized multiple logistic regression? </a:t>
                </a:r>
                <a:endParaRPr lang="en-US" sz="24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2170249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7: </a:t>
            </a:r>
            <a:r>
              <a:rPr lang="en-US" i="1" dirty="0"/>
              <a:t>k</a:t>
            </a:r>
            <a:r>
              <a:rPr lang="en-US" dirty="0"/>
              <a:t>-NN Classification and PCA</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effectLst/>
              </a:rPr>
              <a:t>The method of</a:t>
            </a:r>
            <a:r>
              <a:rPr lang="en-US" sz="2400" dirty="0"/>
              <a:t> </a:t>
            </a:r>
            <a:r>
              <a:rPr lang="en-US" sz="2400" i="1" dirty="0"/>
              <a:t>k</a:t>
            </a:r>
            <a:r>
              <a:rPr lang="en-US" sz="2400" dirty="0"/>
              <a:t>-NN </a:t>
            </a:r>
            <a:r>
              <a:rPr lang="en-US" sz="2400" dirty="0">
                <a:effectLst/>
              </a:rPr>
              <a:t>can be adapted to a classification problem: the nearest neighbors are calculated the same way as a regression problem, but the predictions are just relative frequency of classes within the neighborhood.</a:t>
            </a:r>
          </a:p>
          <a:p>
            <a:r>
              <a:rPr lang="en-US" sz="2400" i="1" dirty="0"/>
              <a:t>k</a:t>
            </a:r>
            <a:r>
              <a:rPr lang="en-US" sz="2400" dirty="0"/>
              <a:t>-NN classification boundaries are very flexible, but need to be tuned to prevent overfitting.</a:t>
            </a:r>
          </a:p>
          <a:p>
            <a:r>
              <a:rPr lang="en-US" sz="2400" dirty="0">
                <a:effectLst/>
              </a:rPr>
              <a:t>High Dimensionality (a lot of predictors) leads to numerical and estimation issues (unidentifiability, difficulty in interpretation, and overfitting.</a:t>
            </a:r>
          </a:p>
          <a:p>
            <a:r>
              <a:rPr lang="en-US" sz="2400" dirty="0"/>
              <a:t>Principal Components Analysis (PCA) is a method to handle high dimensionality in the predictors.  It is an unsupervised method.</a:t>
            </a:r>
          </a:p>
          <a:p>
            <a:r>
              <a:rPr lang="en-US" sz="2400" dirty="0"/>
              <a:t>In PCA, a</a:t>
            </a:r>
            <a:r>
              <a:rPr lang="en-US" sz="2400" dirty="0">
                <a:effectLst/>
              </a:rPr>
              <a:t> set of new predictors (the components) is created that is an ordered list of representative variables based on the explained variability in the predictor set.</a:t>
            </a:r>
          </a:p>
          <a:p>
            <a:r>
              <a:rPr lang="en-US" sz="2400" dirty="0"/>
              <a:t>It is VERY important to standardize your predictors before performing PCA.</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227742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7: Concept Checks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576428" y="983807"/>
            <a:ext cx="11266280" cy="5130445"/>
          </a:xfrm>
        </p:spPr>
        <p:txBody>
          <a:bodyPr/>
          <a:lstStyle/>
          <a:p>
            <a:r>
              <a:rPr lang="en-US" sz="2400" dirty="0">
                <a:effectLst/>
              </a:rPr>
              <a:t>Should predictors be standardized in </a:t>
            </a:r>
            <a:r>
              <a:rPr lang="en-US" sz="2400" i="1" dirty="0">
                <a:effectLst/>
              </a:rPr>
              <a:t>k</a:t>
            </a:r>
            <a:r>
              <a:rPr lang="en-US" sz="2400" dirty="0">
                <a:effectLst/>
              </a:rPr>
              <a:t>-NN?  How can categorical predictors be handled?</a:t>
            </a:r>
          </a:p>
          <a:p>
            <a:endParaRPr lang="en-US" sz="2400" dirty="0"/>
          </a:p>
          <a:p>
            <a:r>
              <a:rPr lang="en-US" sz="2400" dirty="0">
                <a:effectLst/>
              </a:rPr>
              <a:t>How can probability predictions be made in </a:t>
            </a:r>
            <a:r>
              <a:rPr lang="en-US" sz="2400" i="1" dirty="0">
                <a:effectLst/>
              </a:rPr>
              <a:t>k</a:t>
            </a:r>
            <a:r>
              <a:rPr lang="en-US" sz="2400" dirty="0">
                <a:effectLst/>
              </a:rPr>
              <a:t>-NN classification?</a:t>
            </a:r>
          </a:p>
          <a:p>
            <a:endParaRPr lang="en-US" sz="2400" dirty="0"/>
          </a:p>
          <a:p>
            <a:r>
              <a:rPr lang="en-US" sz="2400" dirty="0">
                <a:effectLst/>
              </a:rPr>
              <a:t>When is PCA used most commonly in practice?</a:t>
            </a:r>
          </a:p>
          <a:p>
            <a:endParaRPr lang="en-US" sz="2400" dirty="0"/>
          </a:p>
          <a:p>
            <a:r>
              <a:rPr lang="en-US" sz="2400" dirty="0">
                <a:effectLst/>
              </a:rPr>
              <a:t>Is the first PCA component going to be the best predictor in a PCR regression?  Why?</a:t>
            </a:r>
          </a:p>
          <a:p>
            <a:endParaRPr lang="en-US" sz="2400" dirty="0"/>
          </a:p>
          <a:p>
            <a:r>
              <a:rPr lang="en-US" sz="2400" dirty="0">
                <a:effectLst/>
              </a:rPr>
              <a:t>How many PCA components should be used in a PCR egression?</a:t>
            </a:r>
          </a:p>
          <a:p>
            <a:endParaRPr lang="en-US" sz="2400" dirty="0"/>
          </a:p>
          <a:p>
            <a:r>
              <a:rPr lang="en-US" sz="2400" dirty="0">
                <a:effectLst/>
              </a:rPr>
              <a:t>How can the coefficient estimates be interpreted in a regression fit on PCA component vectors?</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1526853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8: Trees and Forests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Bef>
                <a:spcPts val="1500"/>
              </a:spcBef>
            </a:pPr>
            <a:r>
              <a:rPr lang="en-US" sz="2400" dirty="0"/>
              <a:t>Decision trees (both regression and classification) are calculated by finding the  splits in the predictor set (one at a time) that best improve some optimization metric (MSE for regression, Gini or Entropy for classification).  This leads to a step-like function in the prediction scatterplots or classification boundaries.</a:t>
            </a:r>
          </a:p>
          <a:p>
            <a:pPr>
              <a:spcBef>
                <a:spcPts val="1500"/>
              </a:spcBef>
            </a:pPr>
            <a:r>
              <a:rPr lang="en-US" sz="2400" dirty="0">
                <a:effectLst/>
              </a:rPr>
              <a:t>Overfitting can be prevented by either some stopping criterion or by pruning an overfit tree</a:t>
            </a:r>
          </a:p>
          <a:p>
            <a:pPr>
              <a:spcBef>
                <a:spcPts val="1500"/>
              </a:spcBef>
            </a:pPr>
            <a:r>
              <a:rPr lang="en-US" sz="2400" dirty="0">
                <a:effectLst/>
              </a:rPr>
              <a:t>Ensemble methods (combining the predictions of many base models) can be used to improve prediction accuracy of models.  This makes the interpretation difficult.</a:t>
            </a:r>
          </a:p>
          <a:p>
            <a:pPr>
              <a:spcBef>
                <a:spcPts val="1500"/>
              </a:spcBef>
            </a:pPr>
            <a:r>
              <a:rPr lang="en-US" sz="2400" dirty="0"/>
              <a:t>Bootstrap-Aggregating (Bagging) is the first ensemble method we have seen. It improves the prediction of by averaging the predictions of many base tree models.  Each base model is estimated based on a random bootstrapped subset of observations.</a:t>
            </a:r>
          </a:p>
          <a:p>
            <a:endParaRPr lang="en-US" sz="2400" dirty="0">
              <a:effectLst/>
            </a:endParaRP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spTree>
    <p:extLst>
      <p:ext uri="{BB962C8B-B14F-4D97-AF65-F5344CB8AC3E}">
        <p14:creationId xmlns:p14="http://schemas.microsoft.com/office/powerpoint/2010/main" val="1301746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8: Trees and Forests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Random Forests adds an extra layer of random sampling (a subset of the variables at each split) to de-correlate the base tree models.  </a:t>
            </a:r>
          </a:p>
          <a:p>
            <a:endParaRPr lang="en-US" sz="2400" dirty="0"/>
          </a:p>
          <a:p>
            <a:r>
              <a:rPr lang="en-US" sz="2400" dirty="0"/>
              <a:t>There are 3 parameters to tune in a random forest: complexity (depth measured in some way), number of predictors sampled at each split, and number of trees. </a:t>
            </a:r>
          </a:p>
          <a:p>
            <a:endParaRPr lang="en-US" sz="2400" dirty="0"/>
          </a:p>
          <a:p>
            <a:r>
              <a:rPr lang="en-US" sz="2400" dirty="0"/>
              <a:t>Out-of-bag sample can be used to estimate out-of-sample error, and thus can be used to tune any hyperparameters.</a:t>
            </a:r>
          </a:p>
          <a:p>
            <a:endParaRPr lang="en-US" sz="2400" dirty="0"/>
          </a:p>
          <a:p>
            <a:r>
              <a:rPr lang="en-US" sz="2400" dirty="0">
                <a:effectLst/>
              </a:rPr>
              <a:t>Feature importan</a:t>
            </a:r>
            <a:r>
              <a:rPr lang="en-US" sz="2400" dirty="0"/>
              <a:t>ce can be measured to help interpret a tree-based model.  This measures the contributed improvement in MSE (or Gini/Entropy) </a:t>
            </a:r>
            <a:endParaRPr lang="en-US" sz="2400" dirty="0">
              <a:effectLst/>
            </a:endParaRP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spTree>
    <p:extLst>
      <p:ext uri="{BB962C8B-B14F-4D97-AF65-F5344CB8AC3E}">
        <p14:creationId xmlns:p14="http://schemas.microsoft.com/office/powerpoint/2010/main" val="2981104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8: Concept Checks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983808"/>
            <a:ext cx="10327008" cy="5324396"/>
          </a:xfrm>
        </p:spPr>
        <p:txBody>
          <a:bodyPr/>
          <a:lstStyle/>
          <a:p>
            <a:pPr>
              <a:spcBef>
                <a:spcPts val="1800"/>
              </a:spcBef>
            </a:pPr>
            <a:r>
              <a:rPr lang="en-US" sz="2400" dirty="0">
                <a:effectLst/>
              </a:rPr>
              <a:t>Why should categorical predictors not be turned into binary indicator variables in a tree-based model?</a:t>
            </a:r>
            <a:endParaRPr lang="en-US" sz="2400" dirty="0"/>
          </a:p>
          <a:p>
            <a:pPr>
              <a:spcBef>
                <a:spcPts val="1800"/>
              </a:spcBef>
            </a:pPr>
            <a:r>
              <a:rPr lang="en-US" sz="2400" dirty="0"/>
              <a:t>Should predictors be standardized in a tree-based model?  Should they be log-transformed?  What about the response variable?  How are interactions handled?</a:t>
            </a:r>
          </a:p>
          <a:p>
            <a:pPr>
              <a:spcBef>
                <a:spcPts val="1800"/>
              </a:spcBef>
            </a:pPr>
            <a:r>
              <a:rPr lang="en-US" sz="2400" dirty="0"/>
              <a:t>How can relationship between a predictor with the response be determined in a tree-based model?  What values for the other predictors should be used when doing this?</a:t>
            </a:r>
            <a:endParaRPr lang="en-US" sz="2400" dirty="0">
              <a:effectLst/>
            </a:endParaRPr>
          </a:p>
          <a:p>
            <a:pPr>
              <a:spcBef>
                <a:spcPts val="1800"/>
              </a:spcBef>
            </a:pPr>
            <a:r>
              <a:rPr lang="en-US" sz="2400" dirty="0">
                <a:effectLst/>
              </a:rPr>
              <a:t>How is bagging a special case of random forests?  </a:t>
            </a:r>
            <a:endParaRPr lang="en-US" sz="2400" dirty="0"/>
          </a:p>
          <a:p>
            <a:pPr>
              <a:spcBef>
                <a:spcPts val="1800"/>
              </a:spcBef>
            </a:pPr>
            <a:r>
              <a:rPr lang="en-US" sz="2400" dirty="0">
                <a:effectLst/>
              </a:rPr>
              <a:t>Why do bagging and random forests improve the variance of the overly complex based models?</a:t>
            </a:r>
          </a:p>
          <a:p>
            <a:pPr>
              <a:spcBef>
                <a:spcPts val="1800"/>
              </a:spcBef>
            </a:pPr>
            <a:r>
              <a:rPr lang="en-US" sz="2400" dirty="0">
                <a:effectLst/>
              </a:rPr>
              <a:t> </a:t>
            </a:r>
            <a:r>
              <a:rPr lang="en-US" sz="2400" dirty="0"/>
              <a:t>Which parameters really need to be tuned in a random forest?</a:t>
            </a:r>
          </a:p>
          <a:p>
            <a:pPr>
              <a:spcBef>
                <a:spcPts val="1800"/>
              </a:spcBef>
            </a:pP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spTree>
    <p:extLst>
      <p:ext uri="{BB962C8B-B14F-4D97-AF65-F5344CB8AC3E}">
        <p14:creationId xmlns:p14="http://schemas.microsoft.com/office/powerpoint/2010/main" val="3940827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1800"/>
              </a:spcAft>
            </a:pPr>
            <a:r>
              <a:rPr lang="en-US" dirty="0"/>
              <a:t>Review of Ensemble Methods </a:t>
            </a:r>
            <a:br>
              <a:rPr lang="en-US" dirty="0"/>
            </a:br>
            <a:r>
              <a:rPr lang="en-US" sz="2400" dirty="0"/>
              <a:t>(Bagging and Random Forests)</a:t>
            </a:r>
          </a:p>
        </p:txBody>
      </p:sp>
      <p:sp>
        <p:nvSpPr>
          <p:cNvPr id="3" name="Slide Number Placeholder 2"/>
          <p:cNvSpPr>
            <a:spLocks noGrp="1"/>
          </p:cNvSpPr>
          <p:nvPr>
            <p:ph type="sldNum" sz="quarter" idx="12"/>
          </p:nvPr>
        </p:nvSpPr>
        <p:spPr/>
        <p:txBody>
          <a:bodyPr/>
          <a:lstStyle/>
          <a:p>
            <a:fld id="{47445CB2-BF6F-6E49-AC61-7BDDE2E02F5B}" type="slidenum">
              <a:rPr lang="en-US" smtClean="0"/>
              <a:t>28</a:t>
            </a:fld>
            <a:endParaRPr lang="en-US"/>
          </a:p>
        </p:txBody>
      </p:sp>
    </p:spTree>
    <p:extLst>
      <p:ext uri="{BB962C8B-B14F-4D97-AF65-F5344CB8AC3E}">
        <p14:creationId xmlns:p14="http://schemas.microsoft.com/office/powerpoint/2010/main" val="987346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Bags and Forests of Trees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Last time we examined how the short-comings of single decision tree models can be overcome by ensemble methods - making one model out of many trees. </a:t>
            </a:r>
          </a:p>
          <a:p>
            <a:endParaRPr lang="en-US" dirty="0"/>
          </a:p>
          <a:p>
            <a:r>
              <a:rPr lang="en-US" dirty="0"/>
              <a:t>We focused on the problem of training large trees, these models have low bias but high variance. </a:t>
            </a:r>
          </a:p>
          <a:p>
            <a:endParaRPr lang="en-US" dirty="0"/>
          </a:p>
          <a:p>
            <a:r>
              <a:rPr lang="en-US" dirty="0"/>
              <a:t>We compensated by training an ensemble of full decision trees and then averaging their predictions - thereby reducing the variance of our final model.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spTree>
    <p:extLst>
      <p:ext uri="{BB962C8B-B14F-4D97-AF65-F5344CB8AC3E}">
        <p14:creationId xmlns:p14="http://schemas.microsoft.com/office/powerpoint/2010/main" val="47151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833415" y="1453243"/>
            <a:ext cx="10327008" cy="1835658"/>
          </a:xfrm>
        </p:spPr>
        <p:txBody>
          <a:bodyPr/>
          <a:lstStyle/>
          <a:p>
            <a:pPr marL="457200" indent="-457200">
              <a:spcAft>
                <a:spcPts val="1800"/>
              </a:spcAft>
              <a:buFont typeface="Arial" charset="0"/>
              <a:buChar char="•"/>
            </a:pPr>
            <a:r>
              <a:rPr lang="en-US" dirty="0"/>
              <a:t>General Review </a:t>
            </a:r>
          </a:p>
          <a:p>
            <a:pPr marL="457200" indent="-457200">
              <a:spcAft>
                <a:spcPts val="1800"/>
              </a:spcAft>
              <a:buFont typeface="Arial" charset="0"/>
              <a:buChar char="•"/>
            </a:pPr>
            <a:r>
              <a:rPr lang="en-US" dirty="0"/>
              <a:t>Review of Ensemble Methods</a:t>
            </a:r>
          </a:p>
          <a:p>
            <a:pPr marL="457200" indent="-457200">
              <a:spcAft>
                <a:spcPts val="1800"/>
              </a:spcAft>
              <a:buFont typeface="Arial" charset="0"/>
              <a:buChar char="•"/>
            </a:pPr>
            <a:r>
              <a:rPr lang="en-US" dirty="0"/>
              <a:t>Boosting</a:t>
            </a:r>
          </a:p>
          <a:p>
            <a:pPr marL="1200120" lvl="1" indent="-457200">
              <a:spcAft>
                <a:spcPts val="1800"/>
              </a:spcAft>
              <a:buFont typeface="Arial" charset="0"/>
              <a:buChar char="•"/>
            </a:pPr>
            <a:r>
              <a:rPr lang="en-US" sz="2400" dirty="0"/>
              <a:t>Set-up and intuition</a:t>
            </a:r>
          </a:p>
          <a:p>
            <a:pPr marL="1200120" lvl="1" indent="-457200">
              <a:spcAft>
                <a:spcPts val="1800"/>
              </a:spcAft>
              <a:buFont typeface="Arial" charset="0"/>
              <a:buChar char="•"/>
            </a:pPr>
            <a:r>
              <a:rPr lang="en-US" sz="2400" dirty="0"/>
              <a:t>Connection to Gradient Descent</a:t>
            </a:r>
          </a:p>
          <a:p>
            <a:pPr marL="1200120" lvl="1" indent="-457200">
              <a:spcAft>
                <a:spcPts val="1800"/>
              </a:spcAft>
              <a:buFont typeface="Arial" charset="0"/>
              <a:buChar char="•"/>
            </a:pPr>
            <a:r>
              <a:rPr lang="en-US" sz="2400" dirty="0"/>
              <a:t>The Algorithm</a:t>
            </a:r>
          </a:p>
          <a:p>
            <a:pPr marL="457200" indent="-457200">
              <a:spcAft>
                <a:spcPts val="1800"/>
              </a:spcAft>
              <a:buFont typeface="Arial" charset="0"/>
              <a:buChar char="•"/>
            </a:pPr>
            <a:r>
              <a:rPr lang="en-US" dirty="0"/>
              <a:t>Stacking</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2431701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578734" y="891250"/>
            <a:ext cx="10799179" cy="5509550"/>
          </a:xfrm>
        </p:spPr>
        <p:txBody>
          <a:bodyPr/>
          <a:lstStyle/>
          <a:p>
            <a:r>
              <a:rPr lang="en-US" u="sng" dirty="0"/>
              <a:t>Bagging: </a:t>
            </a:r>
          </a:p>
          <a:p>
            <a:pPr marL="342900" indent="-342900">
              <a:buFont typeface="Arial" panose="020B0604020202020204" pitchFamily="34" charset="0"/>
              <a:buChar char="•"/>
            </a:pPr>
            <a:r>
              <a:rPr lang="en-US" dirty="0"/>
              <a:t>create an ensemble of full trees, each trained on a bootstrap sample of the training set; </a:t>
            </a:r>
          </a:p>
          <a:p>
            <a:pPr marL="342900" indent="-342900">
              <a:buFont typeface="Arial" panose="020B0604020202020204" pitchFamily="34" charset="0"/>
              <a:buChar char="•"/>
            </a:pPr>
            <a:r>
              <a:rPr lang="en-US" dirty="0"/>
              <a:t>average the predictions</a:t>
            </a:r>
            <a:endParaRPr lang="en-US" sz="900" dirty="0"/>
          </a:p>
          <a:p>
            <a:r>
              <a:rPr lang="en-US" sz="900" dirty="0"/>
              <a:t> </a:t>
            </a:r>
          </a:p>
          <a:p>
            <a:r>
              <a:rPr lang="en-US" u="sng" dirty="0"/>
              <a:t>Random forest: </a:t>
            </a:r>
          </a:p>
          <a:p>
            <a:pPr marL="342900" indent="-342900">
              <a:buFont typeface="Arial" panose="020B0604020202020204" pitchFamily="34" charset="0"/>
              <a:buChar char="•"/>
            </a:pPr>
            <a:r>
              <a:rPr lang="en-US" dirty="0"/>
              <a:t>create an ensemble of full trees, each trained on a bootstrap sample of the training set; </a:t>
            </a:r>
          </a:p>
          <a:p>
            <a:pPr marL="342900" indent="-342900">
              <a:buFont typeface="Arial" panose="020B0604020202020204" pitchFamily="34" charset="0"/>
              <a:buChar char="•"/>
            </a:pPr>
            <a:r>
              <a:rPr lang="en-US" dirty="0"/>
              <a:t>in each tree and each split, randomly select a subset of predictors, choose a predictor from this subset for splitting; </a:t>
            </a:r>
          </a:p>
          <a:p>
            <a:pPr marL="342900" indent="-342900">
              <a:buFont typeface="Arial" panose="020B0604020202020204" pitchFamily="34" charset="0"/>
              <a:buChar char="•"/>
            </a:pPr>
            <a:r>
              <a:rPr lang="en-US" dirty="0"/>
              <a:t>average the predictions </a:t>
            </a:r>
          </a:p>
          <a:p>
            <a:endParaRPr lang="en-US" sz="900" dirty="0"/>
          </a:p>
          <a:p>
            <a:r>
              <a:rPr lang="en-US" dirty="0"/>
              <a:t>Note that the ensemble building aspects of both method are embarrassingly parallel!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spTree>
    <p:extLst>
      <p:ext uri="{BB962C8B-B14F-4D97-AF65-F5344CB8AC3E}">
        <p14:creationId xmlns:p14="http://schemas.microsoft.com/office/powerpoint/2010/main" val="1449176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Could we address the shortcomings of single decision trees models in some other way? </a:t>
            </a:r>
          </a:p>
          <a:p>
            <a:endParaRPr lang="en-US" sz="2800" dirty="0"/>
          </a:p>
          <a:p>
            <a:r>
              <a:rPr lang="en-US" sz="2800" dirty="0"/>
              <a:t>For example, rather than performing variance reduction on complex trees, can we decrease the bias of simple trees - make them more expressive? </a:t>
            </a:r>
          </a:p>
          <a:p>
            <a:endParaRPr lang="en-US" sz="2800" dirty="0"/>
          </a:p>
          <a:p>
            <a:r>
              <a:rPr lang="en-US" sz="2800" dirty="0"/>
              <a:t>A solution to this problem, making an expressive model from simple trees, is another class of ensemble methods called </a:t>
            </a:r>
            <a:r>
              <a:rPr lang="en-US" sz="2800" b="1" i="1" dirty="0"/>
              <a:t>boosting</a:t>
            </a:r>
            <a:r>
              <a:rPr lang="en-US" sz="2800" dirty="0"/>
              <a:t>.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spTree>
    <p:extLst>
      <p:ext uri="{BB962C8B-B14F-4D97-AF65-F5344CB8AC3E}">
        <p14:creationId xmlns:p14="http://schemas.microsoft.com/office/powerpoint/2010/main" val="4163939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Algorithms</a:t>
            </a:r>
          </a:p>
        </p:txBody>
      </p:sp>
      <p:sp>
        <p:nvSpPr>
          <p:cNvPr id="3" name="Slide Number Placeholder 2"/>
          <p:cNvSpPr>
            <a:spLocks noGrp="1"/>
          </p:cNvSpPr>
          <p:nvPr>
            <p:ph type="sldNum" sz="quarter" idx="12"/>
          </p:nvPr>
        </p:nvSpPr>
        <p:spPr/>
        <p:txBody>
          <a:bodyPr/>
          <a:lstStyle/>
          <a:p>
            <a:fld id="{47445CB2-BF6F-6E49-AC61-7BDDE2E02F5B}" type="slidenum">
              <a:rPr lang="en-US" smtClean="0"/>
              <a:t>32</a:t>
            </a:fld>
            <a:endParaRPr lang="en-US"/>
          </a:p>
        </p:txBody>
      </p:sp>
    </p:spTree>
    <p:extLst>
      <p:ext uri="{BB962C8B-B14F-4D97-AF65-F5344CB8AC3E}">
        <p14:creationId xmlns:p14="http://schemas.microsoft.com/office/powerpoint/2010/main" val="405812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The key intuition behind boosting is that one can take an ensemble of simple models {</a:t>
            </a:r>
            <a:r>
              <a:rPr lang="en-US" i="1" dirty="0"/>
              <a:t>T</a:t>
            </a:r>
            <a:r>
              <a:rPr lang="en-US" i="1" baseline="-25000" dirty="0"/>
              <a:t>h</a:t>
            </a:r>
            <a:r>
              <a:rPr lang="en-US" dirty="0"/>
              <a:t>}</a:t>
            </a:r>
            <a:r>
              <a:rPr lang="en-US" i="1" baseline="-25000" dirty="0" err="1"/>
              <a:t>h</a:t>
            </a:r>
            <a:r>
              <a:rPr lang="en-US" baseline="-25000" dirty="0" err="1"/>
              <a:t>∈</a:t>
            </a:r>
            <a:r>
              <a:rPr lang="en-US" i="1" baseline="-25000" dirty="0" err="1"/>
              <a:t>H</a:t>
            </a:r>
            <a:r>
              <a:rPr lang="en-US" baseline="-25000" dirty="0"/>
              <a:t> </a:t>
            </a:r>
            <a:r>
              <a:rPr lang="en-US" dirty="0"/>
              <a:t>and additively combine them into a single, more complex model.</a:t>
            </a:r>
          </a:p>
          <a:p>
            <a:r>
              <a:rPr lang="en-US" dirty="0"/>
              <a:t> </a:t>
            </a:r>
          </a:p>
          <a:p>
            <a:r>
              <a:rPr lang="en-US" dirty="0"/>
              <a:t>Each model </a:t>
            </a:r>
            <a:r>
              <a:rPr lang="en-US" i="1" dirty="0"/>
              <a:t>T</a:t>
            </a:r>
            <a:r>
              <a:rPr lang="en-US" i="1" baseline="-25000" dirty="0"/>
              <a:t>h</a:t>
            </a:r>
            <a:r>
              <a:rPr lang="en-US" dirty="0"/>
              <a:t> might be a poor fit for the data, but a linear combination of the ensemble </a:t>
            </a:r>
          </a:p>
          <a:p>
            <a:endParaRPr lang="en-US" dirty="0">
              <a:effectLst/>
            </a:endParaRPr>
          </a:p>
          <a:p>
            <a:endParaRPr lang="en-US" dirty="0"/>
          </a:p>
          <a:p>
            <a:r>
              <a:rPr lang="en-US" dirty="0"/>
              <a:t>c</a:t>
            </a:r>
            <a:r>
              <a:rPr lang="en-US" dirty="0">
                <a:effectLst/>
              </a:rPr>
              <a:t>an be expressive/flexible.</a:t>
            </a:r>
          </a:p>
          <a:p>
            <a:endParaRPr lang="en-US" dirty="0"/>
          </a:p>
          <a:p>
            <a:r>
              <a:rPr lang="en-US" dirty="0"/>
              <a:t>But which models should we include in our ensemble? What should the coefficients or weights in the linear combination be? </a:t>
            </a:r>
          </a:p>
          <a:p>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pic>
        <p:nvPicPr>
          <p:cNvPr id="4" name="Picture 3">
            <a:extLst>
              <a:ext uri="{FF2B5EF4-FFF2-40B4-BE49-F238E27FC236}">
                <a16:creationId xmlns:a16="http://schemas.microsoft.com/office/drawing/2014/main" id="{0EAAC731-A067-1245-AEB6-DEFA22C43566}"/>
              </a:ext>
            </a:extLst>
          </p:cNvPr>
          <p:cNvPicPr>
            <a:picLocks noChangeAspect="1"/>
          </p:cNvPicPr>
          <p:nvPr/>
        </p:nvPicPr>
        <p:blipFill>
          <a:blip r:embed="rId2"/>
          <a:stretch>
            <a:fillRect/>
          </a:stretch>
        </p:blipFill>
        <p:spPr>
          <a:xfrm>
            <a:off x="4784271" y="3197003"/>
            <a:ext cx="2266640" cy="818509"/>
          </a:xfrm>
          <a:prstGeom prst="rect">
            <a:avLst/>
          </a:prstGeom>
        </p:spPr>
      </p:pic>
    </p:spTree>
    <p:extLst>
      <p:ext uri="{BB962C8B-B14F-4D97-AF65-F5344CB8AC3E}">
        <p14:creationId xmlns:p14="http://schemas.microsoft.com/office/powerpoint/2010/main" val="3601846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891252"/>
                <a:ext cx="10327008" cy="5416952"/>
              </a:xfrm>
            </p:spPr>
            <p:txBody>
              <a:bodyPr/>
              <a:lstStyle/>
              <a:p>
                <a:r>
                  <a:rPr lang="en-US" b="1" i="1" dirty="0"/>
                  <a:t>Gradient boosting </a:t>
                </a:r>
                <a:r>
                  <a:rPr lang="en-US" dirty="0"/>
                  <a:t>is a method for iteratively building a complex regression model </a:t>
                </a:r>
                <a:r>
                  <a:rPr lang="en-US" i="1" dirty="0"/>
                  <a:t>T</a:t>
                </a:r>
                <a:r>
                  <a:rPr lang="en-US" dirty="0"/>
                  <a:t> by adding simple models. Each new simple model added to the ensemble compensates for the weaknesses of the current ensemble. </a:t>
                </a:r>
              </a:p>
              <a:p>
                <a:endParaRPr lang="en-US" sz="900" dirty="0">
                  <a:effectLst/>
                </a:endParaRPr>
              </a:p>
              <a:p>
                <a:r>
                  <a:rPr lang="en-US" sz="2200" dirty="0"/>
                  <a:t>1. Fit a simple model </a:t>
                </a:r>
                <a:r>
                  <a:rPr lang="en-US" sz="2200" i="1" dirty="0"/>
                  <a:t>T</a:t>
                </a:r>
                <a:r>
                  <a:rPr lang="en-US" sz="2200" baseline="30000" dirty="0"/>
                  <a:t>(0) </a:t>
                </a:r>
                <a:r>
                  <a:rPr lang="en-US" sz="2200" dirty="0"/>
                  <a:t>on the training data </a:t>
                </a:r>
                <a:endParaRPr lang="en-US" sz="2200" dirty="0">
                  <a:effectLst/>
                </a:endParaRPr>
              </a:p>
              <a:p>
                <a:endParaRPr lang="en-US" sz="2200" dirty="0"/>
              </a:p>
              <a:p>
                <a:r>
                  <a:rPr lang="en-US" sz="2200" dirty="0"/>
                  <a:t>	Set </a:t>
                </a:r>
                <a:r>
                  <a:rPr lang="en-US" sz="2200" i="1" dirty="0"/>
                  <a:t>T</a:t>
                </a:r>
                <a:r>
                  <a:rPr lang="en-US" sz="2200" dirty="0"/>
                  <a:t> ← </a:t>
                </a:r>
                <a:r>
                  <a:rPr lang="en-US" sz="2200" i="1" dirty="0"/>
                  <a:t>T</a:t>
                </a:r>
                <a:r>
                  <a:rPr lang="en-US" sz="2200" baseline="30000" dirty="0"/>
                  <a:t>(0)</a:t>
                </a:r>
                <a:r>
                  <a:rPr lang="en-US" sz="2200" dirty="0"/>
                  <a:t>.   Compute the residuals {</a:t>
                </a:r>
                <a:r>
                  <a:rPr lang="en-US" sz="2200" i="1" dirty="0"/>
                  <a:t>r</a:t>
                </a:r>
                <a:r>
                  <a:rPr lang="en-US" sz="2200" baseline="-25000" dirty="0"/>
                  <a:t>1</a:t>
                </a:r>
                <a:r>
                  <a:rPr lang="en-US" sz="2200" dirty="0"/>
                  <a:t> , . . . , </a:t>
                </a:r>
                <a:r>
                  <a:rPr lang="en-US" sz="2200" i="1" dirty="0" err="1"/>
                  <a:t>r</a:t>
                </a:r>
                <a:r>
                  <a:rPr lang="en-US" sz="2200" i="1" baseline="-25000" dirty="0" err="1"/>
                  <a:t>N</a:t>
                </a:r>
                <a:r>
                  <a:rPr lang="en-US" sz="2200" dirty="0"/>
                  <a:t> } for </a:t>
                </a:r>
                <a:r>
                  <a:rPr lang="en-US" sz="2200" i="1" dirty="0"/>
                  <a:t>T</a:t>
                </a:r>
                <a:r>
                  <a:rPr lang="en-US" sz="2200" dirty="0"/>
                  <a:t>. </a:t>
                </a:r>
              </a:p>
              <a:p>
                <a:r>
                  <a:rPr lang="en-US" sz="2200" dirty="0"/>
                  <a:t>2. Fit a simple model, </a:t>
                </a:r>
                <a:r>
                  <a:rPr lang="en-US" sz="2200" i="1" dirty="0" err="1"/>
                  <a:t>T</a:t>
                </a:r>
                <a:r>
                  <a:rPr lang="en-US" sz="2200" i="1" baseline="30000" dirty="0" err="1"/>
                  <a:t>i</a:t>
                </a:r>
                <a:r>
                  <a:rPr lang="en-US" sz="2200" dirty="0"/>
                  <a:t> , to the current </a:t>
                </a:r>
                <a:r>
                  <a:rPr lang="en-US" sz="2200" b="1" i="1" dirty="0"/>
                  <a:t>residuals</a:t>
                </a:r>
                <a:r>
                  <a:rPr lang="en-US" sz="2200" dirty="0"/>
                  <a:t>, i.e. train using </a:t>
                </a:r>
              </a:p>
              <a:p>
                <a:endParaRPr lang="en-US" sz="2200" dirty="0"/>
              </a:p>
              <a:p>
                <a:r>
                  <a:rPr lang="en-US" sz="2200" dirty="0"/>
                  <a:t>3. Set </a:t>
                </a:r>
                <a:r>
                  <a:rPr lang="en-US" sz="2200" i="1" dirty="0"/>
                  <a:t>T </a:t>
                </a:r>
                <a:r>
                  <a:rPr lang="en-US" sz="2200" dirty="0"/>
                  <a:t>← </a:t>
                </a:r>
                <a:r>
                  <a:rPr lang="en-US" sz="2200" i="1" dirty="0"/>
                  <a:t>T </a:t>
                </a:r>
                <a:r>
                  <a:rPr lang="en-US" sz="2200" dirty="0"/>
                  <a:t>+ </a:t>
                </a:r>
                <a14:m>
                  <m:oMath xmlns:m="http://schemas.openxmlformats.org/officeDocument/2006/math">
                    <m:r>
                      <a:rPr lang="en-US" sz="2200" i="1" smtClean="0">
                        <a:latin typeface="Cambria Math" panose="02040503050406030204" pitchFamily="18" charset="0"/>
                        <a:ea typeface="Cambria Math" panose="02040503050406030204" pitchFamily="18" charset="0"/>
                      </a:rPr>
                      <m:t>𝜆</m:t>
                    </m:r>
                  </m:oMath>
                </a14:m>
                <a:r>
                  <a:rPr lang="en-US" sz="2200" i="1" dirty="0" err="1"/>
                  <a:t>T</a:t>
                </a:r>
                <a:r>
                  <a:rPr lang="en-US" sz="2200" i="1" baseline="30000" dirty="0" err="1"/>
                  <a:t>i</a:t>
                </a:r>
                <a:r>
                  <a:rPr lang="en-US" sz="2200" dirty="0"/>
                  <a:t> </a:t>
                </a:r>
              </a:p>
              <a:p>
                <a:r>
                  <a:rPr lang="en-US" sz="2200" dirty="0"/>
                  <a:t>4. Compute residuals, set </a:t>
                </a:r>
                <a:r>
                  <a:rPr lang="en-US" sz="2200" i="1" dirty="0" err="1"/>
                  <a:t>r</a:t>
                </a:r>
                <a:r>
                  <a:rPr lang="en-US" sz="2200" i="1" baseline="-25000" dirty="0" err="1"/>
                  <a:t>n</a:t>
                </a:r>
                <a:r>
                  <a:rPr lang="en-US" sz="2200" dirty="0"/>
                  <a:t> ← </a:t>
                </a:r>
                <a:r>
                  <a:rPr lang="en-US" sz="2200" i="1" dirty="0" err="1"/>
                  <a:t>r</a:t>
                </a:r>
                <a:r>
                  <a:rPr lang="en-US" sz="2200" i="1" baseline="-25000" dirty="0" err="1"/>
                  <a:t>n</a:t>
                </a:r>
                <a:r>
                  <a:rPr lang="en-US" sz="2200" dirty="0"/>
                  <a:t> − </a:t>
                </a:r>
                <a14:m>
                  <m:oMath xmlns:m="http://schemas.openxmlformats.org/officeDocument/2006/math">
                    <m:r>
                      <a:rPr lang="en-US" sz="2200" i="1">
                        <a:latin typeface="Cambria Math" panose="02040503050406030204" pitchFamily="18" charset="0"/>
                        <a:ea typeface="Cambria Math" panose="02040503050406030204" pitchFamily="18" charset="0"/>
                      </a:rPr>
                      <m:t>𝜆</m:t>
                    </m:r>
                  </m:oMath>
                </a14:m>
                <a:r>
                  <a:rPr lang="en-US" sz="2200" i="1" dirty="0" err="1"/>
                  <a:t>T</a:t>
                </a:r>
                <a:r>
                  <a:rPr lang="en-US" sz="2200" i="1" baseline="30000" dirty="0" err="1"/>
                  <a:t>i</a:t>
                </a:r>
                <a:r>
                  <a:rPr lang="en-US" sz="2200" dirty="0"/>
                  <a:t>(</a:t>
                </a:r>
                <a:r>
                  <a:rPr lang="en-US" sz="2200" i="1" dirty="0" err="1"/>
                  <a:t>x</a:t>
                </a:r>
                <a:r>
                  <a:rPr lang="en-US" sz="2200" i="1" baseline="-25000" dirty="0" err="1"/>
                  <a:t>n</a:t>
                </a:r>
                <a:r>
                  <a:rPr lang="en-US" sz="2200" dirty="0"/>
                  <a:t>), </a:t>
                </a:r>
                <a:r>
                  <a:rPr lang="en-US" sz="2200" i="1" dirty="0"/>
                  <a:t>n</a:t>
                </a:r>
                <a:r>
                  <a:rPr lang="en-US" sz="2200" dirty="0"/>
                  <a:t> = 1,...,</a:t>
                </a:r>
                <a:r>
                  <a:rPr lang="en-US" sz="2200" i="1" dirty="0"/>
                  <a:t>N</a:t>
                </a:r>
                <a:r>
                  <a:rPr lang="en-US" sz="2200" dirty="0"/>
                  <a:t> </a:t>
                </a:r>
              </a:p>
              <a:p>
                <a:r>
                  <a:rPr lang="en-US" sz="2200" dirty="0"/>
                  <a:t>5. Repeat steps 2-4 until </a:t>
                </a:r>
                <a:r>
                  <a:rPr lang="en-US" sz="2200" b="1" i="1" dirty="0"/>
                  <a:t>stopping </a:t>
                </a:r>
                <a:r>
                  <a:rPr lang="en-US" sz="2200" dirty="0"/>
                  <a:t>condition met.</a:t>
                </a:r>
              </a:p>
              <a:p>
                <a:endParaRPr lang="en-US" sz="900" dirty="0"/>
              </a:p>
              <a:p>
                <a:r>
                  <a:rPr lang="en-US" dirty="0"/>
                  <a:t>where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is a constant called the </a:t>
                </a:r>
                <a:r>
                  <a:rPr lang="en-US" b="1" i="1" dirty="0"/>
                  <a:t>learning rate</a:t>
                </a:r>
                <a:r>
                  <a:rPr lang="en-US" dirty="0"/>
                  <a:t>. </a:t>
                </a:r>
              </a:p>
              <a:p>
                <a:r>
                  <a:rPr lang="en-US" sz="2200" dirty="0"/>
                  <a:t> </a:t>
                </a:r>
              </a:p>
              <a:p>
                <a:endParaRPr lang="en-US" sz="2200" dirty="0"/>
              </a:p>
              <a:p>
                <a:endParaRPr lang="en-US" sz="2200" dirty="0"/>
              </a:p>
              <a:p>
                <a:endParaRPr lang="en-US" sz="22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891252"/>
                <a:ext cx="10327008" cy="5416952"/>
              </a:xfrm>
              <a:blipFill>
                <a:blip r:embed="rId2"/>
                <a:stretch>
                  <a:fillRect l="-860" t="-701" r="-110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pic>
        <p:nvPicPr>
          <p:cNvPr id="6" name="Picture 5">
            <a:extLst>
              <a:ext uri="{FF2B5EF4-FFF2-40B4-BE49-F238E27FC236}">
                <a16:creationId xmlns:a16="http://schemas.microsoft.com/office/drawing/2014/main" id="{B9861286-BC1C-0246-B4FA-01700339CD9C}"/>
              </a:ext>
            </a:extLst>
          </p:cNvPr>
          <p:cNvPicPr>
            <a:picLocks noChangeAspect="1"/>
          </p:cNvPicPr>
          <p:nvPr/>
        </p:nvPicPr>
        <p:blipFill>
          <a:blip r:embed="rId3"/>
          <a:stretch>
            <a:fillRect/>
          </a:stretch>
        </p:blipFill>
        <p:spPr>
          <a:xfrm>
            <a:off x="3225197" y="2614978"/>
            <a:ext cx="3067934" cy="329981"/>
          </a:xfrm>
          <a:prstGeom prst="rect">
            <a:avLst/>
          </a:prstGeom>
        </p:spPr>
      </p:pic>
      <p:pic>
        <p:nvPicPr>
          <p:cNvPr id="4" name="Picture 3">
            <a:extLst>
              <a:ext uri="{FF2B5EF4-FFF2-40B4-BE49-F238E27FC236}">
                <a16:creationId xmlns:a16="http://schemas.microsoft.com/office/drawing/2014/main" id="{567D5EBB-9601-5046-B62D-2ABFBFC074FA}"/>
              </a:ext>
            </a:extLst>
          </p:cNvPr>
          <p:cNvPicPr>
            <a:picLocks noChangeAspect="1"/>
          </p:cNvPicPr>
          <p:nvPr/>
        </p:nvPicPr>
        <p:blipFill>
          <a:blip r:embed="rId4"/>
          <a:stretch>
            <a:fillRect/>
          </a:stretch>
        </p:blipFill>
        <p:spPr>
          <a:xfrm>
            <a:off x="3195336" y="3835351"/>
            <a:ext cx="2900664" cy="314735"/>
          </a:xfrm>
          <a:prstGeom prst="rect">
            <a:avLst/>
          </a:prstGeom>
        </p:spPr>
      </p:pic>
    </p:spTree>
    <p:extLst>
      <p:ext uri="{BB962C8B-B14F-4D97-AF65-F5344CB8AC3E}">
        <p14:creationId xmlns:p14="http://schemas.microsoft.com/office/powerpoint/2010/main" val="2253101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(0)</a:t>
            </a:r>
          </a:p>
        </p:txBody>
      </p:sp>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pic>
        <p:nvPicPr>
          <p:cNvPr id="8" name="Picture 7">
            <a:extLst>
              <a:ext uri="{FF2B5EF4-FFF2-40B4-BE49-F238E27FC236}">
                <a16:creationId xmlns:a16="http://schemas.microsoft.com/office/drawing/2014/main" id="{177A2B02-9435-E741-97E8-9092A5CC3DC9}"/>
              </a:ext>
            </a:extLst>
          </p:cNvPr>
          <p:cNvPicPr>
            <a:picLocks noChangeAspect="1"/>
          </p:cNvPicPr>
          <p:nvPr/>
        </p:nvPicPr>
        <p:blipFill>
          <a:blip r:embed="rId2"/>
          <a:stretch>
            <a:fillRect/>
          </a:stretch>
        </p:blipFill>
        <p:spPr>
          <a:xfrm>
            <a:off x="2159000" y="933450"/>
            <a:ext cx="7874000" cy="4991100"/>
          </a:xfrm>
          <a:prstGeom prst="rect">
            <a:avLst/>
          </a:prstGeom>
        </p:spPr>
      </p:pic>
    </p:spTree>
    <p:extLst>
      <p:ext uri="{BB962C8B-B14F-4D97-AF65-F5344CB8AC3E}">
        <p14:creationId xmlns:p14="http://schemas.microsoft.com/office/powerpoint/2010/main" val="1680162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1</a:t>
            </a:r>
          </a:p>
        </p:txBody>
      </p:sp>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pic>
        <p:nvPicPr>
          <p:cNvPr id="3" name="Picture 2">
            <a:extLst>
              <a:ext uri="{FF2B5EF4-FFF2-40B4-BE49-F238E27FC236}">
                <a16:creationId xmlns:a16="http://schemas.microsoft.com/office/drawing/2014/main" id="{645371EA-C11A-4B44-B951-24EC8B074519}"/>
              </a:ext>
            </a:extLst>
          </p:cNvPr>
          <p:cNvPicPr>
            <a:picLocks noChangeAspect="1"/>
          </p:cNvPicPr>
          <p:nvPr/>
        </p:nvPicPr>
        <p:blipFill>
          <a:blip r:embed="rId2"/>
          <a:stretch>
            <a:fillRect/>
          </a:stretch>
        </p:blipFill>
        <p:spPr>
          <a:xfrm>
            <a:off x="2133600" y="952500"/>
            <a:ext cx="7924800" cy="4953000"/>
          </a:xfrm>
          <a:prstGeom prst="rect">
            <a:avLst/>
          </a:prstGeom>
        </p:spPr>
      </p:pic>
    </p:spTree>
    <p:extLst>
      <p:ext uri="{BB962C8B-B14F-4D97-AF65-F5344CB8AC3E}">
        <p14:creationId xmlns:p14="http://schemas.microsoft.com/office/powerpoint/2010/main" val="1186224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2</a:t>
            </a:r>
          </a:p>
        </p:txBody>
      </p:sp>
      <p:sp>
        <p:nvSpPr>
          <p:cNvPr id="5" name="Slide Number Placeholder 4"/>
          <p:cNvSpPr>
            <a:spLocks noGrp="1"/>
          </p:cNvSpPr>
          <p:nvPr>
            <p:ph type="sldNum" sz="quarter" idx="12"/>
          </p:nvPr>
        </p:nvSpPr>
        <p:spPr/>
        <p:txBody>
          <a:bodyPr/>
          <a:lstStyle/>
          <a:p>
            <a:fld id="{47445CB2-BF6F-6E49-AC61-7BDDE2E02F5B}" type="slidenum">
              <a:rPr lang="en-US" smtClean="0"/>
              <a:t>37</a:t>
            </a:fld>
            <a:endParaRPr lang="en-US"/>
          </a:p>
        </p:txBody>
      </p:sp>
      <p:pic>
        <p:nvPicPr>
          <p:cNvPr id="3" name="Picture 2">
            <a:extLst>
              <a:ext uri="{FF2B5EF4-FFF2-40B4-BE49-F238E27FC236}">
                <a16:creationId xmlns:a16="http://schemas.microsoft.com/office/drawing/2014/main" id="{ACD5B7B8-A42E-B443-A0DF-CE38C5B0982F}"/>
              </a:ext>
            </a:extLst>
          </p:cNvPr>
          <p:cNvPicPr>
            <a:picLocks noChangeAspect="1"/>
          </p:cNvPicPr>
          <p:nvPr/>
        </p:nvPicPr>
        <p:blipFill>
          <a:blip r:embed="rId2"/>
          <a:stretch>
            <a:fillRect/>
          </a:stretch>
        </p:blipFill>
        <p:spPr>
          <a:xfrm>
            <a:off x="2209800" y="1016000"/>
            <a:ext cx="7772400" cy="4826000"/>
          </a:xfrm>
          <a:prstGeom prst="rect">
            <a:avLst/>
          </a:prstGeom>
        </p:spPr>
      </p:pic>
    </p:spTree>
    <p:extLst>
      <p:ext uri="{BB962C8B-B14F-4D97-AF65-F5344CB8AC3E}">
        <p14:creationId xmlns:p14="http://schemas.microsoft.com/office/powerpoint/2010/main" val="2953816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3</a:t>
            </a:r>
          </a:p>
        </p:txBody>
      </p:sp>
      <p:sp>
        <p:nvSpPr>
          <p:cNvPr id="5" name="Slide Number Placeholder 4"/>
          <p:cNvSpPr>
            <a:spLocks noGrp="1"/>
          </p:cNvSpPr>
          <p:nvPr>
            <p:ph type="sldNum" sz="quarter" idx="12"/>
          </p:nvPr>
        </p:nvSpPr>
        <p:spPr/>
        <p:txBody>
          <a:bodyPr/>
          <a:lstStyle/>
          <a:p>
            <a:fld id="{47445CB2-BF6F-6E49-AC61-7BDDE2E02F5B}" type="slidenum">
              <a:rPr lang="en-US" smtClean="0"/>
              <a:t>38</a:t>
            </a:fld>
            <a:endParaRPr lang="en-US"/>
          </a:p>
        </p:txBody>
      </p:sp>
      <p:pic>
        <p:nvPicPr>
          <p:cNvPr id="3" name="Picture 2">
            <a:extLst>
              <a:ext uri="{FF2B5EF4-FFF2-40B4-BE49-F238E27FC236}">
                <a16:creationId xmlns:a16="http://schemas.microsoft.com/office/drawing/2014/main" id="{F9485598-A70C-684B-BE12-9419898BBE5B}"/>
              </a:ext>
            </a:extLst>
          </p:cNvPr>
          <p:cNvPicPr>
            <a:picLocks noChangeAspect="1"/>
          </p:cNvPicPr>
          <p:nvPr/>
        </p:nvPicPr>
        <p:blipFill>
          <a:blip r:embed="rId2"/>
          <a:stretch>
            <a:fillRect/>
          </a:stretch>
        </p:blipFill>
        <p:spPr>
          <a:xfrm>
            <a:off x="2349500" y="990600"/>
            <a:ext cx="7493000" cy="4876800"/>
          </a:xfrm>
          <a:prstGeom prst="rect">
            <a:avLst/>
          </a:prstGeom>
        </p:spPr>
      </p:pic>
    </p:spTree>
    <p:extLst>
      <p:ext uri="{BB962C8B-B14F-4D97-AF65-F5344CB8AC3E}">
        <p14:creationId xmlns:p14="http://schemas.microsoft.com/office/powerpoint/2010/main" val="29967638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Intuitively, each simple model </a:t>
                </a:r>
                <a:r>
                  <a:rPr lang="en-US" i="1" dirty="0"/>
                  <a:t>T</a:t>
                </a:r>
                <a:r>
                  <a:rPr lang="en-US" baseline="30000" dirty="0"/>
                  <a:t>(</a:t>
                </a:r>
                <a:r>
                  <a:rPr lang="en-US" i="1" baseline="30000" dirty="0" err="1"/>
                  <a:t>i</a:t>
                </a:r>
                <a:r>
                  <a:rPr lang="en-US" baseline="30000" dirty="0"/>
                  <a:t>) </a:t>
                </a:r>
                <a:r>
                  <a:rPr lang="en-US" dirty="0"/>
                  <a:t>we add to our ensemble model </a:t>
                </a:r>
                <a:r>
                  <a:rPr lang="en-US" i="1" dirty="0"/>
                  <a:t>T</a:t>
                </a:r>
                <a:r>
                  <a:rPr lang="en-US" dirty="0"/>
                  <a:t>, models the errors of </a:t>
                </a:r>
                <a:r>
                  <a:rPr lang="en-US" i="1" dirty="0"/>
                  <a:t>T</a:t>
                </a:r>
                <a:r>
                  <a:rPr lang="en-US" dirty="0"/>
                  <a:t>. </a:t>
                </a:r>
              </a:p>
              <a:p>
                <a:r>
                  <a:rPr lang="en-US" dirty="0"/>
                  <a:t>Thus, with each addition of </a:t>
                </a:r>
                <a:r>
                  <a:rPr lang="en-US" i="1" dirty="0"/>
                  <a:t>T</a:t>
                </a:r>
                <a:r>
                  <a:rPr lang="en-US" baseline="30000" dirty="0"/>
                  <a:t>(</a:t>
                </a:r>
                <a:r>
                  <a:rPr lang="en-US" i="1" baseline="30000" dirty="0" err="1"/>
                  <a:t>i</a:t>
                </a:r>
                <a:r>
                  <a:rPr lang="en-US" baseline="30000" dirty="0"/>
                  <a:t>)</a:t>
                </a:r>
                <a:r>
                  <a:rPr lang="en-US" dirty="0"/>
                  <a:t>, the residual is reduced </a:t>
                </a:r>
              </a:p>
              <a:p>
                <a:endParaRPr lang="en-US" dirty="0"/>
              </a:p>
              <a:p>
                <a:endParaRPr lang="en-US" dirty="0"/>
              </a:p>
              <a:p>
                <a:r>
                  <a:rPr lang="en-US" dirty="0"/>
                  <a:t>Note that gradient boosting has a tuning parameter,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l-GR" dirty="0"/>
                  <a:t>. </a:t>
                </a:r>
              </a:p>
              <a:p>
                <a:r>
                  <a:rPr lang="en-US" dirty="0"/>
                  <a:t>If we want to easily reason about how to choose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and investigate the effect of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on the model </a:t>
                </a:r>
                <a:r>
                  <a:rPr lang="en-US" i="1" dirty="0"/>
                  <a:t>T</a:t>
                </a:r>
                <a:r>
                  <a:rPr lang="en-US" dirty="0"/>
                  <a:t>, we need a bit more mathematical formalism. </a:t>
                </a:r>
              </a:p>
              <a:p>
                <a:r>
                  <a:rPr lang="en-US" dirty="0"/>
                  <a:t>In particular, how can we effectively descend through this optimization via an iterative algorithm?</a:t>
                </a:r>
              </a:p>
              <a:p>
                <a:r>
                  <a:rPr lang="en-US" dirty="0"/>
                  <a:t>We need to formulate gradient boosting as a type of </a:t>
                </a:r>
                <a:r>
                  <a:rPr lang="en-US" b="1" i="1" dirty="0"/>
                  <a:t>gradient descent</a:t>
                </a:r>
                <a:r>
                  <a:rPr lang="en-US" dirty="0"/>
                  <a:t>. </a:t>
                </a:r>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a:p>
        </p:txBody>
      </p:sp>
      <p:pic>
        <p:nvPicPr>
          <p:cNvPr id="6" name="Picture 5">
            <a:extLst>
              <a:ext uri="{FF2B5EF4-FFF2-40B4-BE49-F238E27FC236}">
                <a16:creationId xmlns:a16="http://schemas.microsoft.com/office/drawing/2014/main" id="{D41EC8FB-1300-1647-8D4B-AE918CA77960}"/>
              </a:ext>
            </a:extLst>
          </p:cNvPr>
          <p:cNvPicPr>
            <a:picLocks noChangeAspect="1"/>
          </p:cNvPicPr>
          <p:nvPr/>
        </p:nvPicPr>
        <p:blipFill>
          <a:blip r:embed="rId3"/>
          <a:stretch>
            <a:fillRect/>
          </a:stretch>
        </p:blipFill>
        <p:spPr>
          <a:xfrm>
            <a:off x="4889500" y="2581728"/>
            <a:ext cx="2413000" cy="584200"/>
          </a:xfrm>
          <a:prstGeom prst="rect">
            <a:avLst/>
          </a:prstGeom>
        </p:spPr>
      </p:pic>
    </p:spTree>
    <p:extLst>
      <p:ext uri="{BB962C8B-B14F-4D97-AF65-F5344CB8AC3E}">
        <p14:creationId xmlns:p14="http://schemas.microsoft.com/office/powerpoint/2010/main" val="1557573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960347" y="3114831"/>
            <a:ext cx="2243137" cy="1285875"/>
          </a:xfrm>
          <a:prstGeom prst="ellipse">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rPr>
              <a:t>Regression</a:t>
            </a:r>
            <a:endParaRPr lang="en-US" dirty="0">
              <a:solidFill>
                <a:schemeClr val="tx1"/>
              </a:solidFill>
            </a:endParaRPr>
          </a:p>
        </p:txBody>
      </p:sp>
      <p:sp>
        <p:nvSpPr>
          <p:cNvPr id="4" name="Oval 3"/>
          <p:cNvSpPr/>
          <p:nvPr/>
        </p:nvSpPr>
        <p:spPr>
          <a:xfrm>
            <a:off x="2388005" y="1384303"/>
            <a:ext cx="2100077" cy="873760"/>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Statistical Learning</a:t>
            </a:r>
          </a:p>
        </p:txBody>
      </p:sp>
      <p:sp>
        <p:nvSpPr>
          <p:cNvPr id="5" name="Oval 4"/>
          <p:cNvSpPr/>
          <p:nvPr/>
        </p:nvSpPr>
        <p:spPr>
          <a:xfrm>
            <a:off x="33213" y="87443"/>
            <a:ext cx="2243136" cy="1391766"/>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Uncertainty in model estimates and prediction </a:t>
            </a:r>
          </a:p>
        </p:txBody>
      </p:sp>
      <p:sp>
        <p:nvSpPr>
          <p:cNvPr id="6" name="Oval 5"/>
          <p:cNvSpPr/>
          <p:nvPr/>
        </p:nvSpPr>
        <p:spPr>
          <a:xfrm>
            <a:off x="2323617" y="56594"/>
            <a:ext cx="1590663" cy="93545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Cross validation </a:t>
            </a:r>
          </a:p>
        </p:txBody>
      </p:sp>
      <p:sp>
        <p:nvSpPr>
          <p:cNvPr id="8" name="Oval 7"/>
          <p:cNvSpPr/>
          <p:nvPr/>
        </p:nvSpPr>
        <p:spPr>
          <a:xfrm>
            <a:off x="3982140" y="51882"/>
            <a:ext cx="1945717" cy="103554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Overfitting: Variance &amp; Bias</a:t>
            </a:r>
          </a:p>
        </p:txBody>
      </p:sp>
      <p:sp>
        <p:nvSpPr>
          <p:cNvPr id="9" name="Oval 8"/>
          <p:cNvSpPr/>
          <p:nvPr/>
        </p:nvSpPr>
        <p:spPr>
          <a:xfrm>
            <a:off x="28604" y="1669990"/>
            <a:ext cx="2270831" cy="1459046"/>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Methods of regularization: </a:t>
            </a:r>
          </a:p>
          <a:p>
            <a:pPr algn="ctr"/>
            <a:r>
              <a:rPr lang="en-US" dirty="0"/>
              <a:t>Lasso and Ridge</a:t>
            </a:r>
          </a:p>
        </p:txBody>
      </p:sp>
      <p:sp>
        <p:nvSpPr>
          <p:cNvPr id="11" name="Oval 10"/>
          <p:cNvSpPr/>
          <p:nvPr/>
        </p:nvSpPr>
        <p:spPr>
          <a:xfrm>
            <a:off x="6452013" y="3129036"/>
            <a:ext cx="2243136" cy="1285874"/>
          </a:xfrm>
          <a:prstGeom prst="ellipse">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rPr>
              <a:t>Classification</a:t>
            </a:r>
            <a:endParaRPr lang="en-US" dirty="0">
              <a:solidFill>
                <a:schemeClr val="tx1"/>
              </a:solidFill>
            </a:endParaRPr>
          </a:p>
        </p:txBody>
      </p:sp>
      <p:sp>
        <p:nvSpPr>
          <p:cNvPr id="12" name="Oval 11"/>
          <p:cNvSpPr/>
          <p:nvPr/>
        </p:nvSpPr>
        <p:spPr>
          <a:xfrm>
            <a:off x="4841544" y="1070817"/>
            <a:ext cx="2243136" cy="120423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PCA &amp; dimensionality reduction </a:t>
            </a:r>
          </a:p>
        </p:txBody>
      </p:sp>
      <p:sp>
        <p:nvSpPr>
          <p:cNvPr id="13" name="Oval 12"/>
          <p:cNvSpPr/>
          <p:nvPr/>
        </p:nvSpPr>
        <p:spPr>
          <a:xfrm>
            <a:off x="6996746" y="116198"/>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Pandas</a:t>
            </a:r>
          </a:p>
        </p:txBody>
      </p:sp>
      <p:sp>
        <p:nvSpPr>
          <p:cNvPr id="14" name="Oval 13"/>
          <p:cNvSpPr/>
          <p:nvPr/>
        </p:nvSpPr>
        <p:spPr>
          <a:xfrm>
            <a:off x="10346159" y="1170241"/>
            <a:ext cx="1725073"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Matplotlib</a:t>
            </a:r>
            <a:endParaRPr lang="en-US" dirty="0"/>
          </a:p>
        </p:txBody>
      </p:sp>
      <p:sp>
        <p:nvSpPr>
          <p:cNvPr id="15" name="Oval 14"/>
          <p:cNvSpPr/>
          <p:nvPr/>
        </p:nvSpPr>
        <p:spPr>
          <a:xfrm>
            <a:off x="9856293" y="179081"/>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Scikit</a:t>
            </a:r>
            <a:r>
              <a:rPr lang="en-US" dirty="0"/>
              <a:t>-Learn</a:t>
            </a:r>
          </a:p>
        </p:txBody>
      </p:sp>
      <p:sp>
        <p:nvSpPr>
          <p:cNvPr id="16" name="Oval 15"/>
          <p:cNvSpPr/>
          <p:nvPr/>
        </p:nvSpPr>
        <p:spPr>
          <a:xfrm>
            <a:off x="8464367" y="64801"/>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NumPy</a:t>
            </a:r>
          </a:p>
        </p:txBody>
      </p:sp>
      <p:sp>
        <p:nvSpPr>
          <p:cNvPr id="17" name="Oval 16"/>
          <p:cNvSpPr/>
          <p:nvPr/>
        </p:nvSpPr>
        <p:spPr>
          <a:xfrm>
            <a:off x="3932372" y="5358228"/>
            <a:ext cx="1585512" cy="981311"/>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Decision Trees</a:t>
            </a:r>
          </a:p>
        </p:txBody>
      </p:sp>
      <p:sp>
        <p:nvSpPr>
          <p:cNvPr id="18" name="Oval 17"/>
          <p:cNvSpPr/>
          <p:nvPr/>
        </p:nvSpPr>
        <p:spPr>
          <a:xfrm>
            <a:off x="8128663" y="5330912"/>
            <a:ext cx="1585512" cy="981310"/>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Neural Networks </a:t>
            </a:r>
          </a:p>
        </p:txBody>
      </p:sp>
      <p:cxnSp>
        <p:nvCxnSpPr>
          <p:cNvPr id="21" name="Straight Arrow Connector 20">
            <a:extLst>
              <a:ext uri="{FF2B5EF4-FFF2-40B4-BE49-F238E27FC236}">
                <a16:creationId xmlns:a16="http://schemas.microsoft.com/office/drawing/2014/main" id="{6AD990E1-A7CA-0F4F-AF97-90CFC8B3CBD1}"/>
              </a:ext>
            </a:extLst>
          </p:cNvPr>
          <p:cNvCxnSpPr>
            <a:stCxn id="4" idx="4"/>
            <a:endCxn id="3" idx="0"/>
          </p:cNvCxnSpPr>
          <p:nvPr/>
        </p:nvCxnSpPr>
        <p:spPr>
          <a:xfrm>
            <a:off x="3438044" y="2258063"/>
            <a:ext cx="643872" cy="856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16F65D8-F975-9C45-9593-5CAD330BB5F3}"/>
              </a:ext>
            </a:extLst>
          </p:cNvPr>
          <p:cNvCxnSpPr>
            <a:cxnSpLocks/>
            <a:stCxn id="9" idx="7"/>
            <a:endCxn id="4" idx="2"/>
          </p:cNvCxnSpPr>
          <p:nvPr/>
        </p:nvCxnSpPr>
        <p:spPr>
          <a:xfrm flipV="1">
            <a:off x="1966879" y="1821183"/>
            <a:ext cx="421126" cy="62479"/>
          </a:xfrm>
          <a:prstGeom prst="straightConnector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6F8215BB-1081-BF48-9C2C-8CDC7EB1BC8E}"/>
              </a:ext>
            </a:extLst>
          </p:cNvPr>
          <p:cNvCxnSpPr>
            <a:stCxn id="5" idx="5"/>
            <a:endCxn id="4" idx="1"/>
          </p:cNvCxnSpPr>
          <p:nvPr/>
        </p:nvCxnSpPr>
        <p:spPr>
          <a:xfrm>
            <a:off x="1947849" y="1275390"/>
            <a:ext cx="747705" cy="2368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B939EBDE-7FA4-A541-B7A1-6336F218904F}"/>
              </a:ext>
            </a:extLst>
          </p:cNvPr>
          <p:cNvCxnSpPr>
            <a:cxnSpLocks/>
            <a:stCxn id="4" idx="5"/>
            <a:endCxn id="11" idx="1"/>
          </p:cNvCxnSpPr>
          <p:nvPr/>
        </p:nvCxnSpPr>
        <p:spPr>
          <a:xfrm>
            <a:off x="4180533" y="2130104"/>
            <a:ext cx="2599980" cy="11872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5" name="Oval 124">
            <a:extLst>
              <a:ext uri="{FF2B5EF4-FFF2-40B4-BE49-F238E27FC236}">
                <a16:creationId xmlns:a16="http://schemas.microsoft.com/office/drawing/2014/main" id="{0A38CC41-BBC0-1A45-8387-073322E012D7}"/>
              </a:ext>
            </a:extLst>
          </p:cNvPr>
          <p:cNvSpPr/>
          <p:nvPr/>
        </p:nvSpPr>
        <p:spPr>
          <a:xfrm>
            <a:off x="8064278" y="1393826"/>
            <a:ext cx="1841957" cy="1094429"/>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Computing Tools</a:t>
            </a:r>
          </a:p>
        </p:txBody>
      </p:sp>
      <p:cxnSp>
        <p:nvCxnSpPr>
          <p:cNvPr id="146" name="Straight Arrow Connector 145">
            <a:extLst>
              <a:ext uri="{FF2B5EF4-FFF2-40B4-BE49-F238E27FC236}">
                <a16:creationId xmlns:a16="http://schemas.microsoft.com/office/drawing/2014/main" id="{FB03051D-FEF4-B940-AB8B-AF6588B32FE1}"/>
              </a:ext>
            </a:extLst>
          </p:cNvPr>
          <p:cNvCxnSpPr>
            <a:cxnSpLocks/>
            <a:stCxn id="125" idx="4"/>
            <a:endCxn id="11" idx="7"/>
          </p:cNvCxnSpPr>
          <p:nvPr/>
        </p:nvCxnSpPr>
        <p:spPr>
          <a:xfrm flipH="1">
            <a:off x="8366649" y="2488255"/>
            <a:ext cx="618608" cy="8290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BB4F7C73-0600-E04A-AF6F-3A111757D58B}"/>
              </a:ext>
            </a:extLst>
          </p:cNvPr>
          <p:cNvCxnSpPr>
            <a:cxnSpLocks/>
            <a:stCxn id="125" idx="3"/>
            <a:endCxn id="3" idx="7"/>
          </p:cNvCxnSpPr>
          <p:nvPr/>
        </p:nvCxnSpPr>
        <p:spPr>
          <a:xfrm flipH="1">
            <a:off x="4874984" y="2327980"/>
            <a:ext cx="3459042" cy="975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9CB367A1-32AB-F74A-B554-7059449FADB0}"/>
              </a:ext>
            </a:extLst>
          </p:cNvPr>
          <p:cNvCxnSpPr>
            <a:cxnSpLocks/>
            <a:stCxn id="6" idx="4"/>
            <a:endCxn id="4" idx="0"/>
          </p:cNvCxnSpPr>
          <p:nvPr/>
        </p:nvCxnSpPr>
        <p:spPr>
          <a:xfrm>
            <a:off x="3118949" y="992052"/>
            <a:ext cx="319095" cy="3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2408E805-EEE6-7F43-8E85-F4F6D7B857C4}"/>
              </a:ext>
            </a:extLst>
          </p:cNvPr>
          <p:cNvCxnSpPr>
            <a:cxnSpLocks/>
            <a:stCxn id="8" idx="3"/>
            <a:endCxn id="4" idx="7"/>
          </p:cNvCxnSpPr>
          <p:nvPr/>
        </p:nvCxnSpPr>
        <p:spPr>
          <a:xfrm flipH="1">
            <a:off x="4180533" y="935778"/>
            <a:ext cx="86551" cy="576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22BE1F98-14F0-BD4F-8974-3A2C438F7347}"/>
              </a:ext>
            </a:extLst>
          </p:cNvPr>
          <p:cNvCxnSpPr>
            <a:cxnSpLocks/>
            <a:stCxn id="12" idx="2"/>
            <a:endCxn id="4" idx="6"/>
          </p:cNvCxnSpPr>
          <p:nvPr/>
        </p:nvCxnSpPr>
        <p:spPr>
          <a:xfrm flipH="1">
            <a:off x="4488082" y="1672936"/>
            <a:ext cx="353462" cy="14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43DE0FB5-605B-2442-BDB4-500DA3357F55}"/>
              </a:ext>
            </a:extLst>
          </p:cNvPr>
          <p:cNvCxnSpPr>
            <a:cxnSpLocks/>
            <a:stCxn id="13" idx="5"/>
            <a:endCxn id="125" idx="1"/>
          </p:cNvCxnSpPr>
          <p:nvPr/>
        </p:nvCxnSpPr>
        <p:spPr>
          <a:xfrm>
            <a:off x="8048916" y="969740"/>
            <a:ext cx="285110" cy="5843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766B88F7-4A2B-604B-B9CF-75C53F53BF8C}"/>
              </a:ext>
            </a:extLst>
          </p:cNvPr>
          <p:cNvCxnSpPr>
            <a:cxnSpLocks/>
            <a:stCxn id="16" idx="4"/>
            <a:endCxn id="125" idx="0"/>
          </p:cNvCxnSpPr>
          <p:nvPr/>
        </p:nvCxnSpPr>
        <p:spPr>
          <a:xfrm flipH="1">
            <a:off x="8985257" y="1064788"/>
            <a:ext cx="95457" cy="329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1C180F75-A22F-E249-AAE3-A299EE4957A2}"/>
              </a:ext>
            </a:extLst>
          </p:cNvPr>
          <p:cNvCxnSpPr>
            <a:cxnSpLocks/>
            <a:stCxn id="15" idx="3"/>
            <a:endCxn id="125" idx="7"/>
          </p:cNvCxnSpPr>
          <p:nvPr/>
        </p:nvCxnSpPr>
        <p:spPr>
          <a:xfrm flipH="1">
            <a:off x="9636487" y="1032623"/>
            <a:ext cx="400330" cy="5214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82C77B47-028A-584D-B335-E5B391079A1A}"/>
              </a:ext>
            </a:extLst>
          </p:cNvPr>
          <p:cNvCxnSpPr>
            <a:cxnSpLocks/>
            <a:stCxn id="14" idx="2"/>
            <a:endCxn id="125" idx="6"/>
          </p:cNvCxnSpPr>
          <p:nvPr/>
        </p:nvCxnSpPr>
        <p:spPr>
          <a:xfrm flipH="1">
            <a:off x="9906235" y="1670235"/>
            <a:ext cx="439924" cy="270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0" name="Oval 219">
            <a:extLst>
              <a:ext uri="{FF2B5EF4-FFF2-40B4-BE49-F238E27FC236}">
                <a16:creationId xmlns:a16="http://schemas.microsoft.com/office/drawing/2014/main" id="{AC00FAD6-E7F4-5642-AB25-35E9AFF332EA}"/>
              </a:ext>
            </a:extLst>
          </p:cNvPr>
          <p:cNvSpPr/>
          <p:nvPr/>
        </p:nvSpPr>
        <p:spPr>
          <a:xfrm>
            <a:off x="409891" y="3726597"/>
            <a:ext cx="1600437" cy="1103543"/>
          </a:xfrm>
          <a:prstGeom prst="ellipse">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Linear </a:t>
            </a:r>
          </a:p>
        </p:txBody>
      </p:sp>
      <p:sp>
        <p:nvSpPr>
          <p:cNvPr id="221" name="Oval 220">
            <a:extLst>
              <a:ext uri="{FF2B5EF4-FFF2-40B4-BE49-F238E27FC236}">
                <a16:creationId xmlns:a16="http://schemas.microsoft.com/office/drawing/2014/main" id="{242E7FCE-20B3-3A49-A454-D07B9E5796CC}"/>
              </a:ext>
            </a:extLst>
          </p:cNvPr>
          <p:cNvSpPr/>
          <p:nvPr/>
        </p:nvSpPr>
        <p:spPr>
          <a:xfrm>
            <a:off x="5626708" y="5292052"/>
            <a:ext cx="2427061" cy="1102844"/>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Ensemble Methods: Forests, Boosting, Stacking </a:t>
            </a:r>
          </a:p>
        </p:txBody>
      </p:sp>
      <p:sp>
        <p:nvSpPr>
          <p:cNvPr id="222" name="Oval 221">
            <a:extLst>
              <a:ext uri="{FF2B5EF4-FFF2-40B4-BE49-F238E27FC236}">
                <a16:creationId xmlns:a16="http://schemas.microsoft.com/office/drawing/2014/main" id="{279C588F-2091-2C49-AA4D-B0C13FDE728A}"/>
              </a:ext>
            </a:extLst>
          </p:cNvPr>
          <p:cNvSpPr/>
          <p:nvPr/>
        </p:nvSpPr>
        <p:spPr>
          <a:xfrm>
            <a:off x="9442468" y="3220202"/>
            <a:ext cx="1585512" cy="1103542"/>
          </a:xfrm>
          <a:prstGeom prst="ellipse">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Logistic </a:t>
            </a:r>
          </a:p>
        </p:txBody>
      </p:sp>
      <p:cxnSp>
        <p:nvCxnSpPr>
          <p:cNvPr id="230" name="Straight Arrow Connector 229">
            <a:extLst>
              <a:ext uri="{FF2B5EF4-FFF2-40B4-BE49-F238E27FC236}">
                <a16:creationId xmlns:a16="http://schemas.microsoft.com/office/drawing/2014/main" id="{E798F050-3D80-0449-A709-BAF8D89C828C}"/>
              </a:ext>
            </a:extLst>
          </p:cNvPr>
          <p:cNvCxnSpPr>
            <a:cxnSpLocks/>
            <a:stCxn id="220" idx="0"/>
            <a:endCxn id="9" idx="4"/>
          </p:cNvCxnSpPr>
          <p:nvPr/>
        </p:nvCxnSpPr>
        <p:spPr>
          <a:xfrm flipH="1" flipV="1">
            <a:off x="1164020" y="3129036"/>
            <a:ext cx="46090" cy="5975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C5DD9D26-F6BF-584F-840E-CDD9CCC813A6}"/>
              </a:ext>
            </a:extLst>
          </p:cNvPr>
          <p:cNvCxnSpPr>
            <a:cxnSpLocks/>
            <a:stCxn id="220" idx="7"/>
            <a:endCxn id="3" idx="2"/>
          </p:cNvCxnSpPr>
          <p:nvPr/>
        </p:nvCxnSpPr>
        <p:spPr>
          <a:xfrm flipV="1">
            <a:off x="1775949" y="3757769"/>
            <a:ext cx="1184398" cy="1304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4" name="Straight Arrow Connector 233">
            <a:extLst>
              <a:ext uri="{FF2B5EF4-FFF2-40B4-BE49-F238E27FC236}">
                <a16:creationId xmlns:a16="http://schemas.microsoft.com/office/drawing/2014/main" id="{B4A4C60D-47A0-2040-8F30-F918152A8D73}"/>
              </a:ext>
            </a:extLst>
          </p:cNvPr>
          <p:cNvCxnSpPr>
            <a:stCxn id="17" idx="0"/>
            <a:endCxn id="3" idx="4"/>
          </p:cNvCxnSpPr>
          <p:nvPr/>
        </p:nvCxnSpPr>
        <p:spPr>
          <a:xfrm flipH="1" flipV="1">
            <a:off x="4081916" y="4400706"/>
            <a:ext cx="643212" cy="9575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a16="http://schemas.microsoft.com/office/drawing/2014/main" id="{79970806-C7F1-2245-8871-4BD27304C1FE}"/>
              </a:ext>
            </a:extLst>
          </p:cNvPr>
          <p:cNvCxnSpPr>
            <a:cxnSpLocks/>
            <a:stCxn id="17" idx="0"/>
            <a:endCxn id="11" idx="3"/>
          </p:cNvCxnSpPr>
          <p:nvPr/>
        </p:nvCxnSpPr>
        <p:spPr>
          <a:xfrm flipV="1">
            <a:off x="4725128" y="4226598"/>
            <a:ext cx="2055385" cy="11316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8" name="Straight Arrow Connector 237">
            <a:extLst>
              <a:ext uri="{FF2B5EF4-FFF2-40B4-BE49-F238E27FC236}">
                <a16:creationId xmlns:a16="http://schemas.microsoft.com/office/drawing/2014/main" id="{B44BE0E3-38AC-4C43-B6F4-2E75051378F2}"/>
              </a:ext>
            </a:extLst>
          </p:cNvPr>
          <p:cNvCxnSpPr>
            <a:cxnSpLocks/>
            <a:stCxn id="221" idx="0"/>
          </p:cNvCxnSpPr>
          <p:nvPr/>
        </p:nvCxnSpPr>
        <p:spPr>
          <a:xfrm flipH="1" flipV="1">
            <a:off x="4422243" y="4345436"/>
            <a:ext cx="2417996" cy="9466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0" name="Straight Arrow Connector 239">
            <a:extLst>
              <a:ext uri="{FF2B5EF4-FFF2-40B4-BE49-F238E27FC236}">
                <a16:creationId xmlns:a16="http://schemas.microsoft.com/office/drawing/2014/main" id="{631769FC-9784-1F43-9FB5-F30325BC3200}"/>
              </a:ext>
            </a:extLst>
          </p:cNvPr>
          <p:cNvCxnSpPr>
            <a:cxnSpLocks/>
            <a:stCxn id="221" idx="0"/>
          </p:cNvCxnSpPr>
          <p:nvPr/>
        </p:nvCxnSpPr>
        <p:spPr>
          <a:xfrm flipV="1">
            <a:off x="6840239" y="4386501"/>
            <a:ext cx="340327" cy="9055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2" name="Straight Arrow Connector 241">
            <a:extLst>
              <a:ext uri="{FF2B5EF4-FFF2-40B4-BE49-F238E27FC236}">
                <a16:creationId xmlns:a16="http://schemas.microsoft.com/office/drawing/2014/main" id="{2A4F266C-9C4B-1345-A83D-AC8A967A9888}"/>
              </a:ext>
            </a:extLst>
          </p:cNvPr>
          <p:cNvCxnSpPr>
            <a:stCxn id="18" idx="0"/>
            <a:endCxn id="3" idx="5"/>
          </p:cNvCxnSpPr>
          <p:nvPr/>
        </p:nvCxnSpPr>
        <p:spPr>
          <a:xfrm flipH="1" flipV="1">
            <a:off x="4874984" y="4212394"/>
            <a:ext cx="4046435" cy="1118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4" name="Straight Arrow Connector 243">
            <a:extLst>
              <a:ext uri="{FF2B5EF4-FFF2-40B4-BE49-F238E27FC236}">
                <a16:creationId xmlns:a16="http://schemas.microsoft.com/office/drawing/2014/main" id="{12C9F00E-FF54-624A-A412-389AEB0199E3}"/>
              </a:ext>
            </a:extLst>
          </p:cNvPr>
          <p:cNvCxnSpPr>
            <a:stCxn id="18" idx="0"/>
            <a:endCxn id="11" idx="4"/>
          </p:cNvCxnSpPr>
          <p:nvPr/>
        </p:nvCxnSpPr>
        <p:spPr>
          <a:xfrm flipH="1" flipV="1">
            <a:off x="7573581" y="4414910"/>
            <a:ext cx="1347838" cy="9160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2" name="Straight Arrow Connector 251">
            <a:extLst>
              <a:ext uri="{FF2B5EF4-FFF2-40B4-BE49-F238E27FC236}">
                <a16:creationId xmlns:a16="http://schemas.microsoft.com/office/drawing/2014/main" id="{898A79A1-DBE8-B14C-A3B3-2D01E211F16B}"/>
              </a:ext>
            </a:extLst>
          </p:cNvPr>
          <p:cNvCxnSpPr>
            <a:cxnSpLocks/>
            <a:stCxn id="222" idx="2"/>
            <a:endCxn id="11" idx="6"/>
          </p:cNvCxnSpPr>
          <p:nvPr/>
        </p:nvCxnSpPr>
        <p:spPr>
          <a:xfrm flipH="1">
            <a:off x="8695149" y="3771973"/>
            <a:ext cx="7473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4" name="Slide Number Placeholder 3">
            <a:extLst>
              <a:ext uri="{FF2B5EF4-FFF2-40B4-BE49-F238E27FC236}">
                <a16:creationId xmlns:a16="http://schemas.microsoft.com/office/drawing/2014/main" id="{13CF0711-7CA3-C44B-973C-571234E36114}"/>
              </a:ext>
            </a:extLst>
          </p:cNvPr>
          <p:cNvSpPr>
            <a:spLocks noGrp="1"/>
          </p:cNvSpPr>
          <p:nvPr>
            <p:ph type="sldNum" sz="quarter" idx="12"/>
          </p:nvPr>
        </p:nvSpPr>
        <p:spPr>
          <a:xfrm>
            <a:off x="9144000" y="6400800"/>
            <a:ext cx="2844800" cy="365125"/>
          </a:xfrm>
        </p:spPr>
        <p:txBody>
          <a:bodyPr/>
          <a:lstStyle/>
          <a:p>
            <a:fld id="{47445CB2-BF6F-6E49-AC61-7BDDE2E02F5B}" type="slidenum">
              <a:rPr lang="en-US" smtClean="0"/>
              <a:t>4</a:t>
            </a:fld>
            <a:endParaRPr lang="en-US" dirty="0"/>
          </a:p>
        </p:txBody>
      </p:sp>
      <p:sp>
        <p:nvSpPr>
          <p:cNvPr id="355" name="Oval 354">
            <a:extLst>
              <a:ext uri="{FF2B5EF4-FFF2-40B4-BE49-F238E27FC236}">
                <a16:creationId xmlns:a16="http://schemas.microsoft.com/office/drawing/2014/main" id="{F484B83C-D55D-F846-A75C-B293D1E9F30B}"/>
              </a:ext>
            </a:extLst>
          </p:cNvPr>
          <p:cNvSpPr/>
          <p:nvPr/>
        </p:nvSpPr>
        <p:spPr>
          <a:xfrm>
            <a:off x="10346159" y="5333098"/>
            <a:ext cx="1283133" cy="802793"/>
          </a:xfrm>
          <a:prstGeom prst="ellipse">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Experimental Design &amp; Causal Inference</a:t>
            </a:r>
          </a:p>
        </p:txBody>
      </p:sp>
      <p:sp>
        <p:nvSpPr>
          <p:cNvPr id="44" name="Oval 43">
            <a:extLst>
              <a:ext uri="{FF2B5EF4-FFF2-40B4-BE49-F238E27FC236}">
                <a16:creationId xmlns:a16="http://schemas.microsoft.com/office/drawing/2014/main" id="{E6163ED4-708C-C746-ABF4-4519357927CF}"/>
              </a:ext>
            </a:extLst>
          </p:cNvPr>
          <p:cNvSpPr/>
          <p:nvPr/>
        </p:nvSpPr>
        <p:spPr>
          <a:xfrm>
            <a:off x="2265083" y="5330912"/>
            <a:ext cx="1585512" cy="981310"/>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KNN </a:t>
            </a:r>
          </a:p>
        </p:txBody>
      </p:sp>
      <p:sp>
        <p:nvSpPr>
          <p:cNvPr id="53" name="Oval 52">
            <a:extLst>
              <a:ext uri="{FF2B5EF4-FFF2-40B4-BE49-F238E27FC236}">
                <a16:creationId xmlns:a16="http://schemas.microsoft.com/office/drawing/2014/main" id="{BBD7E406-914C-EA42-8F0B-FFA9F083A8B3}"/>
              </a:ext>
            </a:extLst>
          </p:cNvPr>
          <p:cNvSpPr/>
          <p:nvPr/>
        </p:nvSpPr>
        <p:spPr>
          <a:xfrm>
            <a:off x="10542605" y="2251682"/>
            <a:ext cx="1446195"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Stats Models</a:t>
            </a:r>
          </a:p>
        </p:txBody>
      </p:sp>
      <p:cxnSp>
        <p:nvCxnSpPr>
          <p:cNvPr id="57" name="Straight Arrow Connector 56">
            <a:extLst>
              <a:ext uri="{FF2B5EF4-FFF2-40B4-BE49-F238E27FC236}">
                <a16:creationId xmlns:a16="http://schemas.microsoft.com/office/drawing/2014/main" id="{A2E35CFF-5F5B-1743-9FB4-DA5D38CC7275}"/>
              </a:ext>
            </a:extLst>
          </p:cNvPr>
          <p:cNvCxnSpPr>
            <a:cxnSpLocks/>
          </p:cNvCxnSpPr>
          <p:nvPr/>
        </p:nvCxnSpPr>
        <p:spPr>
          <a:xfrm flipH="1" flipV="1">
            <a:off x="9836653" y="2188422"/>
            <a:ext cx="729747" cy="3750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84CD0092-8218-6644-96AE-B10D41BD14BA}"/>
              </a:ext>
            </a:extLst>
          </p:cNvPr>
          <p:cNvCxnSpPr>
            <a:cxnSpLocks/>
            <a:stCxn id="44" idx="0"/>
          </p:cNvCxnSpPr>
          <p:nvPr/>
        </p:nvCxnSpPr>
        <p:spPr>
          <a:xfrm flipV="1">
            <a:off x="3057839" y="4099558"/>
            <a:ext cx="3492292" cy="12313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B74417F-2DE7-364A-92F7-275DBBE0C6EC}"/>
              </a:ext>
            </a:extLst>
          </p:cNvPr>
          <p:cNvCxnSpPr>
            <a:cxnSpLocks/>
            <a:stCxn id="44" idx="0"/>
          </p:cNvCxnSpPr>
          <p:nvPr/>
        </p:nvCxnSpPr>
        <p:spPr>
          <a:xfrm flipV="1">
            <a:off x="3057839" y="4323744"/>
            <a:ext cx="489871" cy="10071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438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4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3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4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2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iterate type="lt">
                                    <p:tmAbs val="0"/>
                                  </p:iterate>
                                  <p:childTnLst>
                                    <p:set>
                                      <p:cBhvr>
                                        <p:cTn id="96" dur="1" fill="hold">
                                          <p:stCondLst>
                                            <p:cond delay="0"/>
                                          </p:stCondLst>
                                        </p:cTn>
                                        <p:tgtEl>
                                          <p:spTgt spid="35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6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25" grpId="0" animBg="1"/>
      <p:bldP spid="220" grpId="0" animBg="1"/>
      <p:bldP spid="221" grpId="0" animBg="1"/>
      <p:bldP spid="222" grpId="0" animBg="1"/>
      <p:bldP spid="355" grpId="0" animBg="1"/>
      <p:bldP spid="44" grpId="0" animBg="1"/>
      <p:bldP spid="5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In optimization, when we wish to minimize a function, called the </a:t>
            </a:r>
            <a:r>
              <a:rPr lang="en-US" sz="2800" b="1" i="1" dirty="0"/>
              <a:t>objective function</a:t>
            </a:r>
            <a:r>
              <a:rPr lang="en-US" sz="2800" dirty="0"/>
              <a:t>, over a set of variables, we compute the partial derivatives of this function with respect to the variables. </a:t>
            </a:r>
            <a:br>
              <a:rPr lang="en-US" sz="2800" dirty="0"/>
            </a:br>
            <a:endParaRPr lang="en-US" sz="2800" dirty="0"/>
          </a:p>
          <a:p>
            <a:r>
              <a:rPr lang="en-US" sz="2800" dirty="0"/>
              <a:t>If the partial derivatives are sufficiently simple, one can analytically find a common root - i.e. a point at which all the partial derivatives vanish; this is called a </a:t>
            </a:r>
            <a:r>
              <a:rPr lang="en-US" sz="2800" b="1" i="1" dirty="0"/>
              <a:t>stationary point.</a:t>
            </a:r>
            <a:br>
              <a:rPr lang="en-US" sz="2800" b="1" i="1" dirty="0"/>
            </a:br>
            <a:endParaRPr lang="en-US" sz="2800" dirty="0"/>
          </a:p>
          <a:p>
            <a:r>
              <a:rPr lang="en-US" sz="2800" dirty="0"/>
              <a:t>If the objective function has the property of being </a:t>
            </a:r>
            <a:r>
              <a:rPr lang="en-US" sz="2800" b="1" i="1" dirty="0"/>
              <a:t>convex</a:t>
            </a:r>
            <a:r>
              <a:rPr lang="en-US" sz="2800" dirty="0"/>
              <a:t>, then the stationary point is precisely the min.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40</a:t>
            </a:fld>
            <a:endParaRPr lang="en-US"/>
          </a:p>
        </p:txBody>
      </p:sp>
    </p:spTree>
    <p:extLst>
      <p:ext uri="{BB962C8B-B14F-4D97-AF65-F5344CB8AC3E}">
        <p14:creationId xmlns:p14="http://schemas.microsoft.com/office/powerpoint/2010/main" val="117267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In practice, our objective functions are complicated and analytically find the stationary point is intractable. </a:t>
                </a:r>
              </a:p>
              <a:p>
                <a:r>
                  <a:rPr lang="en-US" dirty="0"/>
                  <a:t>Instead, we use an iterative method called </a:t>
                </a:r>
                <a:r>
                  <a:rPr lang="en-US" b="1" i="1" dirty="0"/>
                  <a:t>gradient descent</a:t>
                </a:r>
                <a:r>
                  <a:rPr lang="en-US" dirty="0"/>
                  <a:t>: </a:t>
                </a:r>
              </a:p>
              <a:p>
                <a:pPr marL="457200" indent="-457200">
                  <a:buFont typeface="+mj-lt"/>
                  <a:buAutoNum type="arabicPeriod"/>
                </a:pPr>
                <a:r>
                  <a:rPr lang="en-US" dirty="0"/>
                  <a:t>Initialize the variables at any value: </a:t>
                </a:r>
              </a:p>
              <a:p>
                <a:pPr marL="457200" indent="-457200">
                  <a:buFont typeface="+mj-lt"/>
                  <a:buAutoNum type="arabicPeriod"/>
                </a:pPr>
                <a:endParaRPr lang="en-US" dirty="0"/>
              </a:p>
              <a:p>
                <a:pPr marL="457200" indent="-457200">
                  <a:buFont typeface="+mj-lt"/>
                  <a:buAutoNum type="arabicPeriod"/>
                </a:pPr>
                <a:r>
                  <a:rPr lang="en-US" dirty="0"/>
                  <a:t>Take the gradient of the objective function at the current variable values:</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Adjust the variables values by some negative multiple of the gradient:</a:t>
                </a:r>
              </a:p>
              <a:p>
                <a:endParaRPr lang="en-US" dirty="0"/>
              </a:p>
              <a:p>
                <a:r>
                  <a:rPr lang="en-US" dirty="0"/>
                  <a:t>The factor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l-GR" dirty="0"/>
                  <a:t> </a:t>
                </a:r>
                <a:r>
                  <a:rPr lang="en-US" dirty="0"/>
                  <a:t>is often called the learning rate. </a:t>
                </a:r>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41</a:t>
            </a:fld>
            <a:endParaRPr lang="en-US"/>
          </a:p>
        </p:txBody>
      </p:sp>
      <p:pic>
        <p:nvPicPr>
          <p:cNvPr id="4" name="Picture 3">
            <a:extLst>
              <a:ext uri="{FF2B5EF4-FFF2-40B4-BE49-F238E27FC236}">
                <a16:creationId xmlns:a16="http://schemas.microsoft.com/office/drawing/2014/main" id="{D7EC4051-6CEC-3646-81C4-9471ED7610A1}"/>
              </a:ext>
            </a:extLst>
          </p:cNvPr>
          <p:cNvPicPr>
            <a:picLocks noChangeAspect="1"/>
          </p:cNvPicPr>
          <p:nvPr/>
        </p:nvPicPr>
        <p:blipFill>
          <a:blip r:embed="rId3"/>
          <a:stretch>
            <a:fillRect/>
          </a:stretch>
        </p:blipFill>
        <p:spPr>
          <a:xfrm>
            <a:off x="4696278" y="2906486"/>
            <a:ext cx="2203347" cy="365578"/>
          </a:xfrm>
          <a:prstGeom prst="rect">
            <a:avLst/>
          </a:prstGeom>
        </p:spPr>
      </p:pic>
      <p:pic>
        <p:nvPicPr>
          <p:cNvPr id="6" name="Picture 5">
            <a:extLst>
              <a:ext uri="{FF2B5EF4-FFF2-40B4-BE49-F238E27FC236}">
                <a16:creationId xmlns:a16="http://schemas.microsoft.com/office/drawing/2014/main" id="{C29E488E-4595-AE4B-A589-AD1773F38B7D}"/>
              </a:ext>
            </a:extLst>
          </p:cNvPr>
          <p:cNvPicPr>
            <a:picLocks noChangeAspect="1"/>
          </p:cNvPicPr>
          <p:nvPr/>
        </p:nvPicPr>
        <p:blipFill>
          <a:blip r:embed="rId4"/>
          <a:stretch>
            <a:fillRect/>
          </a:stretch>
        </p:blipFill>
        <p:spPr>
          <a:xfrm>
            <a:off x="4765018" y="5073059"/>
            <a:ext cx="2463800" cy="533400"/>
          </a:xfrm>
          <a:prstGeom prst="rect">
            <a:avLst/>
          </a:prstGeom>
        </p:spPr>
      </p:pic>
      <p:pic>
        <p:nvPicPr>
          <p:cNvPr id="7" name="Picture 6">
            <a:extLst>
              <a:ext uri="{FF2B5EF4-FFF2-40B4-BE49-F238E27FC236}">
                <a16:creationId xmlns:a16="http://schemas.microsoft.com/office/drawing/2014/main" id="{588BAD9B-AF70-1B44-A244-42665F5A023E}"/>
              </a:ext>
            </a:extLst>
          </p:cNvPr>
          <p:cNvPicPr>
            <a:picLocks noChangeAspect="1"/>
          </p:cNvPicPr>
          <p:nvPr/>
        </p:nvPicPr>
        <p:blipFill>
          <a:blip r:embed="rId5"/>
          <a:stretch>
            <a:fillRect/>
          </a:stretch>
        </p:blipFill>
        <p:spPr>
          <a:xfrm>
            <a:off x="3836910" y="3742980"/>
            <a:ext cx="4320017" cy="859163"/>
          </a:xfrm>
          <a:prstGeom prst="rect">
            <a:avLst/>
          </a:prstGeom>
        </p:spPr>
      </p:pic>
    </p:spTree>
    <p:extLst>
      <p:ext uri="{BB962C8B-B14F-4D97-AF65-F5344CB8AC3E}">
        <p14:creationId xmlns:p14="http://schemas.microsoft.com/office/powerpoint/2010/main" val="271000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b="1" dirty="0"/>
                  <a:t>Claim: </a:t>
                </a:r>
                <a:r>
                  <a:rPr lang="en-US" dirty="0"/>
                  <a:t>If the function is convex, this iterative methods will eventually move x close enough to the minimum, for an appropriate choice of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p>
              <a:p>
                <a:r>
                  <a:rPr lang="en-US" b="1" dirty="0"/>
                  <a:t>Why does this work? </a:t>
                </a:r>
                <a:r>
                  <a:rPr lang="en-US" dirty="0"/>
                  <a:t>Recall, that as a vector, the gradient at at point gives the direction for the greatest possible rate of increase. </a:t>
                </a:r>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42</a:t>
            </a:fld>
            <a:endParaRPr lang="en-US"/>
          </a:p>
        </p:txBody>
      </p:sp>
      <p:pic>
        <p:nvPicPr>
          <p:cNvPr id="4" name="Picture 3">
            <a:extLst>
              <a:ext uri="{FF2B5EF4-FFF2-40B4-BE49-F238E27FC236}">
                <a16:creationId xmlns:a16="http://schemas.microsoft.com/office/drawing/2014/main" id="{2CAE1054-DC44-7843-A2B8-03420A3F3FA1}"/>
              </a:ext>
            </a:extLst>
          </p:cNvPr>
          <p:cNvPicPr>
            <a:picLocks noChangeAspect="1"/>
          </p:cNvPicPr>
          <p:nvPr/>
        </p:nvPicPr>
        <p:blipFill>
          <a:blip r:embed="rId3"/>
          <a:stretch>
            <a:fillRect/>
          </a:stretch>
        </p:blipFill>
        <p:spPr>
          <a:xfrm>
            <a:off x="3820931" y="2981446"/>
            <a:ext cx="4064000" cy="3048000"/>
          </a:xfrm>
          <a:prstGeom prst="rect">
            <a:avLst/>
          </a:prstGeom>
        </p:spPr>
      </p:pic>
    </p:spTree>
    <p:extLst>
      <p:ext uri="{BB962C8B-B14F-4D97-AF65-F5344CB8AC3E}">
        <p14:creationId xmlns:p14="http://schemas.microsoft.com/office/powerpoint/2010/main" val="34963773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Subtracting a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multiple of the gradient from x, moves x in the </a:t>
                </a:r>
                <a:r>
                  <a:rPr lang="en-US" b="1" i="1" dirty="0"/>
                  <a:t>opposite </a:t>
                </a:r>
                <a:r>
                  <a:rPr lang="en-US" dirty="0"/>
                  <a:t>direction of the gradient (hence towards the steepest decline) by a step of size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p>
              <a:p>
                <a:endParaRPr lang="en-US" dirty="0"/>
              </a:p>
              <a:p>
                <a:r>
                  <a:rPr lang="en-US" dirty="0"/>
                  <a:t>If </a:t>
                </a:r>
                <a:r>
                  <a:rPr lang="en-US" i="1" dirty="0"/>
                  <a:t>f</a:t>
                </a:r>
                <a:r>
                  <a:rPr lang="en-US" dirty="0"/>
                  <a:t> is convex, and we keep taking steps descending on the graph of </a:t>
                </a:r>
                <a:r>
                  <a:rPr lang="en-US" i="1" dirty="0"/>
                  <a:t>f</a:t>
                </a:r>
                <a:r>
                  <a:rPr lang="en-US" dirty="0"/>
                  <a:t>, we will eventually reach the minimum. </a:t>
                </a:r>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7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43</a:t>
            </a:fld>
            <a:endParaRPr lang="en-US"/>
          </a:p>
        </p:txBody>
      </p:sp>
      <p:pic>
        <p:nvPicPr>
          <p:cNvPr id="4" name="Picture 3">
            <a:extLst>
              <a:ext uri="{FF2B5EF4-FFF2-40B4-BE49-F238E27FC236}">
                <a16:creationId xmlns:a16="http://schemas.microsoft.com/office/drawing/2014/main" id="{2F105925-27DB-E340-874C-F9A1771D3653}"/>
              </a:ext>
            </a:extLst>
          </p:cNvPr>
          <p:cNvPicPr>
            <a:picLocks noChangeAspect="1"/>
          </p:cNvPicPr>
          <p:nvPr/>
        </p:nvPicPr>
        <p:blipFill>
          <a:blip r:embed="rId3"/>
          <a:stretch>
            <a:fillRect/>
          </a:stretch>
        </p:blipFill>
        <p:spPr>
          <a:xfrm>
            <a:off x="3384228" y="3221541"/>
            <a:ext cx="4092089" cy="3086662"/>
          </a:xfrm>
          <a:prstGeom prst="rect">
            <a:avLst/>
          </a:prstGeom>
        </p:spPr>
      </p:pic>
    </p:spTree>
    <p:extLst>
      <p:ext uri="{BB962C8B-B14F-4D97-AF65-F5344CB8AC3E}">
        <p14:creationId xmlns:p14="http://schemas.microsoft.com/office/powerpoint/2010/main" val="552452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Often in regression, our objective is to minimize the MSE </a:t>
            </a:r>
          </a:p>
          <a:p>
            <a:endParaRPr lang="en-US" dirty="0"/>
          </a:p>
          <a:p>
            <a:endParaRPr lang="en-US" dirty="0">
              <a:effectLst/>
            </a:endParaRPr>
          </a:p>
          <a:p>
            <a:r>
              <a:rPr lang="en-US" altLang="en-US" dirty="0">
                <a:solidFill>
                  <a:srgbClr val="444444"/>
                </a:solidFill>
              </a:rPr>
              <a:t>Treating this as an optimization problem, we can try to </a:t>
            </a:r>
            <a:r>
              <a:rPr lang="en-US" dirty="0"/>
              <a:t>directly minimize the MSE with respect to the predictions </a:t>
            </a:r>
          </a:p>
          <a:p>
            <a:endParaRPr lang="en-US" dirty="0"/>
          </a:p>
          <a:p>
            <a:endParaRPr lang="en-US" dirty="0"/>
          </a:p>
          <a:p>
            <a:endParaRPr lang="en-US" dirty="0"/>
          </a:p>
          <a:p>
            <a:endParaRPr lang="en-US" dirty="0"/>
          </a:p>
          <a:p>
            <a:r>
              <a:rPr lang="en-US" dirty="0"/>
              <a:t>The update step for gradient descent would look like </a:t>
            </a:r>
          </a:p>
          <a:p>
            <a:endParaRPr lang="en-US" dirty="0"/>
          </a:p>
          <a:p>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127472-7394-054A-8B4D-FBAEBC1C3C56}"/>
              </a:ext>
            </a:extLst>
          </p:cNvPr>
          <p:cNvPicPr>
            <a:picLocks noChangeAspect="1"/>
          </p:cNvPicPr>
          <p:nvPr/>
        </p:nvPicPr>
        <p:blipFill>
          <a:blip r:embed="rId3"/>
          <a:stretch>
            <a:fillRect/>
          </a:stretch>
        </p:blipFill>
        <p:spPr>
          <a:xfrm>
            <a:off x="3918857" y="1643744"/>
            <a:ext cx="4506686" cy="985516"/>
          </a:xfrm>
          <a:prstGeom prst="rect">
            <a:avLst/>
          </a:prstGeom>
        </p:spPr>
      </p:pic>
      <p:pic>
        <p:nvPicPr>
          <p:cNvPr id="7" name="Picture 6">
            <a:extLst>
              <a:ext uri="{FF2B5EF4-FFF2-40B4-BE49-F238E27FC236}">
                <a16:creationId xmlns:a16="http://schemas.microsoft.com/office/drawing/2014/main" id="{E3C23617-1145-2A44-85D6-99394B84B680}"/>
              </a:ext>
            </a:extLst>
          </p:cNvPr>
          <p:cNvPicPr>
            <a:picLocks noChangeAspect="1"/>
          </p:cNvPicPr>
          <p:nvPr/>
        </p:nvPicPr>
        <p:blipFill>
          <a:blip r:embed="rId4"/>
          <a:stretch>
            <a:fillRect/>
          </a:stretch>
        </p:blipFill>
        <p:spPr>
          <a:xfrm>
            <a:off x="3730876" y="3351094"/>
            <a:ext cx="4532086" cy="1814885"/>
          </a:xfrm>
          <a:prstGeom prst="rect">
            <a:avLst/>
          </a:prstGeom>
        </p:spPr>
      </p:pic>
      <p:pic>
        <p:nvPicPr>
          <p:cNvPr id="8" name="Picture 7">
            <a:extLst>
              <a:ext uri="{FF2B5EF4-FFF2-40B4-BE49-F238E27FC236}">
                <a16:creationId xmlns:a16="http://schemas.microsoft.com/office/drawing/2014/main"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3311887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There are two reasons why minimizing the MSE with respect to  </a:t>
                </a:r>
                <a14:m>
                  <m:oMath xmlns:m="http://schemas.openxmlformats.org/officeDocument/2006/math">
                    <m:sSub>
                      <m:sSubPr>
                        <m:ctrlPr>
                          <a:rPr lang="en-US" sz="2800" b="0" i="1" dirty="0"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e>
                      <m:sub>
                        <m:r>
                          <a:rPr lang="en-US" sz="2800" b="0" i="1" dirty="0" smtClean="0">
                            <a:latin typeface="Cambria Math" panose="02040503050406030204" pitchFamily="18" charset="0"/>
                          </a:rPr>
                          <m:t>𝑛</m:t>
                        </m:r>
                      </m:sub>
                    </m:sSub>
                  </m:oMath>
                </a14:m>
                <a:r>
                  <a:rPr lang="en-US" sz="2800" dirty="0"/>
                  <a:t>’s is not interesting: </a:t>
                </a:r>
              </a:p>
              <a:p>
                <a:endParaRPr lang="en-US" sz="2800" dirty="0"/>
              </a:p>
              <a:p>
                <a:pPr marL="342900" indent="-342900">
                  <a:buFont typeface="Arial" panose="020B0604020202020204" pitchFamily="34" charset="0"/>
                  <a:buChar char="•"/>
                </a:pPr>
                <a:r>
                  <a:rPr lang="en-US" sz="2800" dirty="0"/>
                  <a:t>We know where the minimum MSE occurs: </a:t>
                </a:r>
                <a14:m>
                  <m:oMath xmlns:m="http://schemas.openxmlformats.org/officeDocument/2006/math">
                    <m:sSub>
                      <m:sSubPr>
                        <m:ctrlPr>
                          <a:rPr lang="en-US" sz="2800" i="1" dirty="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i="1" dirty="0">
                            <a:latin typeface="Cambria Math" panose="02040503050406030204" pitchFamily="18" charset="0"/>
                          </a:rPr>
                          <m:t>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𝑦</m:t>
                        </m:r>
                      </m:e>
                      <m:sub>
                        <m:r>
                          <a:rPr lang="en-US" sz="2800" b="0" i="1" dirty="0" smtClean="0">
                            <a:latin typeface="Cambria Math" panose="02040503050406030204" pitchFamily="18" charset="0"/>
                          </a:rPr>
                          <m:t>𝑛</m:t>
                        </m:r>
                      </m:sub>
                    </m:sSub>
                  </m:oMath>
                </a14:m>
                <a:r>
                  <a:rPr lang="en-US" sz="2800" dirty="0"/>
                  <a:t>, for every </a:t>
                </a:r>
                <a:r>
                  <a:rPr lang="en-US" sz="2800" i="1" dirty="0"/>
                  <a:t>n</a:t>
                </a:r>
                <a:r>
                  <a:rPr lang="en-US" sz="2800" dirty="0"/>
                  <a:t>. </a:t>
                </a:r>
              </a:p>
              <a:p>
                <a:pPr marL="342900" indent="-342900">
                  <a:buFont typeface="Arial" panose="020B0604020202020204" pitchFamily="34" charset="0"/>
                  <a:buChar char="•"/>
                </a:pPr>
                <a:r>
                  <a:rPr lang="en-US" sz="2800" dirty="0"/>
                  <a:t>Learning sequences of predictions,</a:t>
                </a:r>
                <a14:m>
                  <m:oMath xmlns:m="http://schemas.openxmlformats.org/officeDocument/2006/math">
                    <m:sSubSup>
                      <m:sSubSupPr>
                        <m:ctrlPr>
                          <a:rPr lang="en-US" sz="2800" i="1" smtClean="0">
                            <a:latin typeface="Cambria Math" panose="02040503050406030204" pitchFamily="18" charset="0"/>
                          </a:rPr>
                        </m:ctrlPr>
                      </m:sSubSup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𝑛</m:t>
                        </m:r>
                      </m:sub>
                      <m:sup>
                        <m:r>
                          <a:rPr lang="en-US" sz="2800" b="0" i="1" smtClean="0">
                            <a:latin typeface="Cambria Math" panose="02040503050406030204" pitchFamily="18" charset="0"/>
                          </a:rPr>
                          <m:t>1</m:t>
                        </m:r>
                      </m:sup>
                    </m:sSubSup>
                    <m:r>
                      <a:rPr lang="en-US" sz="2800" b="0" i="1" smtClean="0">
                        <a:latin typeface="Cambria Math" panose="02040503050406030204" pitchFamily="18" charset="0"/>
                      </a:rPr>
                      <m:t>,…,</m:t>
                    </m:r>
                    <m:sSubSup>
                      <m:sSubSupPr>
                        <m:ctrlPr>
                          <a:rPr lang="en-US" sz="2800" i="1">
                            <a:latin typeface="Cambria Math" panose="02040503050406030204" pitchFamily="18" charset="0"/>
                          </a:rPr>
                        </m:ctrlPr>
                      </m:sSubSup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𝑛</m:t>
                        </m:r>
                      </m:sub>
                      <m:sup>
                        <m:r>
                          <a:rPr lang="en-US" sz="2800" b="0" i="1" smtClean="0">
                            <a:latin typeface="Cambria Math" panose="02040503050406030204" pitchFamily="18" charset="0"/>
                          </a:rPr>
                          <m:t>𝑖</m:t>
                        </m:r>
                      </m:sup>
                    </m:sSubSup>
                    <m:r>
                      <a:rPr lang="en-US" sz="2800" b="0" i="1" smtClean="0">
                        <a:latin typeface="Cambria Math" panose="02040503050406030204" pitchFamily="18" charset="0"/>
                      </a:rPr>
                      <m:t>,…</m:t>
                    </m:r>
                  </m:oMath>
                </a14:m>
                <a:r>
                  <a:rPr lang="en-US" sz="2800" dirty="0"/>
                  <a:t>, does not produce a model. The predictions in the sequences do not depend on the predictors! </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1229" t="-1235" r="-159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45</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3954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The solution is to change the update step in gradient descent. Instead of using the gradient - the residuals - we use an </a:t>
                </a:r>
                <a:r>
                  <a:rPr lang="en-US" b="1" i="1" dirty="0"/>
                  <a:t>approximation </a:t>
                </a:r>
                <a:r>
                  <a:rPr lang="en-US" dirty="0"/>
                  <a:t>of the gradient that depends on the predictors: </a:t>
                </a:r>
              </a:p>
              <a:p>
                <a:endParaRPr lang="en-US" dirty="0"/>
              </a:p>
              <a:p>
                <a:br>
                  <a:rPr lang="en-US" dirty="0"/>
                </a:br>
                <a:r>
                  <a:rPr lang="en-US" dirty="0"/>
                  <a:t>In gradient boosting, we use a simple model to  approximate the residuals, </a:t>
                </a:r>
                <a14:m>
                  <m:oMath xmlns:m="http://schemas.openxmlformats.org/officeDocument/2006/math">
                    <m:sSub>
                      <m:sSubPr>
                        <m:ctrlPr>
                          <a:rPr lang="en-US" i="1">
                            <a:latin typeface="Cambria Math" panose="02040503050406030204" pitchFamily="18" charset="0"/>
                          </a:rPr>
                        </m:ctrlPr>
                      </m:sSubPr>
                      <m:e>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𝑟</m:t>
                                </m:r>
                              </m:e>
                            </m:acc>
                          </m:e>
                          <m:sub>
                            <m:r>
                              <a:rPr lang="en-US" b="0" i="1" dirty="0" smtClean="0">
                                <a:latin typeface="Cambria Math" panose="02040503050406030204" pitchFamily="18" charset="0"/>
                              </a:rPr>
                              <m:t>𝑛</m:t>
                            </m:r>
                          </m:sub>
                        </m:sSub>
                        <m:r>
                          <a:rPr lang="en-US" b="0" i="1" smtClean="0">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𝑛</m:t>
                        </m:r>
                      </m:sub>
                    </m:sSub>
                    <m:r>
                      <a:rPr lang="en-US" b="0" i="1" smtClean="0">
                        <a:latin typeface="Cambria Math" panose="02040503050406030204" pitchFamily="18" charset="0"/>
                      </a:rPr>
                      <m:t>)</m:t>
                    </m:r>
                  </m:oMath>
                </a14:m>
                <a:r>
                  <a:rPr lang="en-US" dirty="0"/>
                  <a:t>, in each iteration. </a:t>
                </a:r>
              </a:p>
              <a:p>
                <a:r>
                  <a:rPr lang="en-US" b="1" dirty="0"/>
                  <a:t>Motto: </a:t>
                </a:r>
                <a:r>
                  <a:rPr lang="en-US" dirty="0"/>
                  <a:t>gradient boosting is a form of gradient descent with the MSE as the objective function. </a:t>
                </a:r>
              </a:p>
              <a:p>
                <a:r>
                  <a:rPr lang="en-US" b="1" dirty="0"/>
                  <a:t>Technical note: </a:t>
                </a:r>
                <a:r>
                  <a:rPr lang="en-US" dirty="0"/>
                  <a:t>note that gradient boosting is descending in a space of models or functions relating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to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𝑛</m:t>
                        </m:r>
                      </m:sub>
                    </m:sSub>
                  </m:oMath>
                </a14:m>
                <a:r>
                  <a:rPr lang="en-US" dirty="0"/>
                  <a:t>! </a:t>
                </a:r>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r="-110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6401BD-B139-BE49-AFE3-C14A27846735}"/>
              </a:ext>
            </a:extLst>
          </p:cNvPr>
          <p:cNvPicPr>
            <a:picLocks noChangeAspect="1"/>
          </p:cNvPicPr>
          <p:nvPr/>
        </p:nvPicPr>
        <p:blipFill>
          <a:blip r:embed="rId4"/>
          <a:stretch>
            <a:fillRect/>
          </a:stretch>
        </p:blipFill>
        <p:spPr>
          <a:xfrm>
            <a:off x="3094969" y="2492829"/>
            <a:ext cx="5803900" cy="533400"/>
          </a:xfrm>
          <a:prstGeom prst="rect">
            <a:avLst/>
          </a:prstGeom>
        </p:spPr>
      </p:pic>
    </p:spTree>
    <p:extLst>
      <p:ext uri="{BB962C8B-B14F-4D97-AF65-F5344CB8AC3E}">
        <p14:creationId xmlns:p14="http://schemas.microsoft.com/office/powerpoint/2010/main" val="512502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But why do we care that gradient boosting is gradient descent? </a:t>
                </a:r>
              </a:p>
              <a:p>
                <a:endParaRPr lang="en-US" sz="2800" dirty="0"/>
              </a:p>
              <a:p>
                <a:r>
                  <a:rPr lang="en-US" sz="2800" dirty="0"/>
                  <a:t>By making this connection, we can import the massive amount of techniques for studying gradient descent to analyze gradient boosting.</a:t>
                </a:r>
              </a:p>
              <a:p>
                <a:r>
                  <a:rPr lang="en-US" sz="2800" dirty="0"/>
                  <a:t> </a:t>
                </a:r>
              </a:p>
              <a:p>
                <a:r>
                  <a:rPr lang="en-US" sz="2800" dirty="0"/>
                  <a:t>For example, we can easily reason about how to choose the learning rate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oMath>
                </a14:m>
                <a:r>
                  <a:rPr lang="el-GR" sz="2800" dirty="0"/>
                  <a:t> </a:t>
                </a:r>
                <a:r>
                  <a:rPr lang="en-US" sz="2800" dirty="0"/>
                  <a:t>in gradient boosting. </a:t>
                </a:r>
              </a:p>
              <a:p>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1229" t="-1235" r="-98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033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Under ideal conditions, gradient descent iteratively approximates and converges to the optimum. </a:t>
                </a:r>
              </a:p>
              <a:p>
                <a:r>
                  <a:rPr lang="en-US" b="1" i="1" dirty="0"/>
                  <a:t>When do we terminate gradient descent? </a:t>
                </a:r>
                <a:endParaRPr lang="en-US" dirty="0"/>
              </a:p>
              <a:p>
                <a:pPr marL="342900" indent="-342900">
                  <a:buFont typeface="Arial" panose="020B0604020202020204" pitchFamily="34" charset="0"/>
                  <a:buChar char="•"/>
                </a:pPr>
                <a:r>
                  <a:rPr lang="en-US" dirty="0"/>
                  <a:t>We can limit the number of iterations in the descent. But for an arbitrary choice of maximum iterations, we cannot guarantee that we are sufficiently close to the optimum in the end. </a:t>
                </a:r>
              </a:p>
              <a:p>
                <a:pPr marL="342900" indent="-342900">
                  <a:buFont typeface="Arial" panose="020B0604020202020204" pitchFamily="34" charset="0"/>
                  <a:buChar char="•"/>
                </a:pPr>
                <a:r>
                  <a:rPr lang="en-US" dirty="0"/>
                  <a:t>If the descent is stopped when the updates are sufficiently small (e.g. the residuals of </a:t>
                </a:r>
                <a:r>
                  <a:rPr lang="en-US" i="1" dirty="0"/>
                  <a:t>T</a:t>
                </a:r>
                <a:r>
                  <a:rPr lang="en-US" dirty="0"/>
                  <a:t> are small), we encounter a new problem: the algorithm may never terminate! </a:t>
                </a:r>
              </a:p>
              <a:p>
                <a:r>
                  <a:rPr lang="en-US" dirty="0"/>
                  <a:t>Both problems have to do with the magnitude of the learning rate,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endParaRPr lang="el-GR"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3428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For a constant learning rate,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l-GR" dirty="0"/>
                  <a:t>, </a:t>
                </a:r>
                <a:r>
                  <a:rPr lang="en-US" dirty="0"/>
                  <a:t>if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is too small, it takes too many iterations to reach the optimum. </a:t>
                </a:r>
              </a:p>
              <a:p>
                <a:endParaRPr lang="en-US" dirty="0">
                  <a:effectLst/>
                </a:endParaRPr>
              </a:p>
              <a:p>
                <a:endParaRPr lang="en-US" dirty="0"/>
              </a:p>
              <a:p>
                <a:endParaRPr lang="en-US" dirty="0">
                  <a:effectLst/>
                </a:endParaRPr>
              </a:p>
              <a:p>
                <a:endParaRPr lang="en-US" dirty="0"/>
              </a:p>
              <a:p>
                <a:endParaRPr lang="en-US" dirty="0">
                  <a:effectLst/>
                </a:endParaRPr>
              </a:p>
              <a:p>
                <a:endParaRPr lang="en-US" dirty="0"/>
              </a:p>
              <a:p>
                <a:endParaRPr lang="en-US" dirty="0">
                  <a:effectLst/>
                </a:endParaRPr>
              </a:p>
              <a:p>
                <a:r>
                  <a:rPr lang="en-US" dirty="0"/>
                  <a:t>If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is too large, the algorithm may ‘bounce’ around the optimum and never get sufficiently close. </a:t>
                </a:r>
              </a:p>
              <a:p>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7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49</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2115471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Lectures 1 &amp; 2: Data</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We started the class with basic data analysis and got experience with the tools within Python to do data acquisition, and EDA:</a:t>
            </a:r>
          </a:p>
          <a:p>
            <a:pPr marL="457200" indent="-457200">
              <a:buFontTx/>
              <a:buChar char="-"/>
            </a:pPr>
            <a:r>
              <a:rPr lang="en-US" sz="2400" dirty="0">
                <a:effectLst/>
              </a:rPr>
              <a:t>Tools: </a:t>
            </a:r>
            <a:r>
              <a:rPr lang="en-US" sz="2400" dirty="0" err="1">
                <a:effectLst/>
              </a:rPr>
              <a:t>numpy</a:t>
            </a:r>
            <a:r>
              <a:rPr lang="en-US" sz="2400" dirty="0">
                <a:effectLst/>
              </a:rPr>
              <a:t>, pandas, matplotlib, </a:t>
            </a:r>
            <a:r>
              <a:rPr lang="en-US" sz="2400" dirty="0" err="1">
                <a:effectLst/>
              </a:rPr>
              <a:t>beautifulsoup</a:t>
            </a:r>
            <a:endParaRPr lang="en-US" sz="2400" dirty="0">
              <a:effectLst/>
            </a:endParaRPr>
          </a:p>
          <a:p>
            <a:r>
              <a:rPr lang="en-US" sz="2400" dirty="0"/>
              <a:t>We learned basic </a:t>
            </a:r>
            <a:r>
              <a:rPr lang="en-US" sz="2400" b="1" dirty="0"/>
              <a:t>exploratory data analysis </a:t>
            </a:r>
            <a:r>
              <a:rPr lang="en-US" sz="2400" dirty="0"/>
              <a:t>(EDA) approaches:</a:t>
            </a:r>
          </a:p>
          <a:p>
            <a:pPr marL="457200" indent="-457200">
              <a:buFontTx/>
              <a:buChar char="-"/>
            </a:pPr>
            <a:r>
              <a:rPr lang="en-US" sz="2400" dirty="0"/>
              <a:t>Summaries: basic statistics, tables, group comparisons</a:t>
            </a:r>
          </a:p>
          <a:p>
            <a:pPr marL="457200" indent="-457200">
              <a:buFontTx/>
              <a:buChar char="-"/>
            </a:pPr>
            <a:r>
              <a:rPr lang="en-US" sz="2400" dirty="0"/>
              <a:t>Visuals: histograms, boxplots, </a:t>
            </a:r>
            <a:r>
              <a:rPr lang="en-US" sz="2400" dirty="0" err="1"/>
              <a:t>barplots</a:t>
            </a:r>
            <a:r>
              <a:rPr lang="en-US" sz="2400" dirty="0"/>
              <a:t>; scatterplots, side-by-side boxplots, stacked and side-by-side </a:t>
            </a:r>
            <a:r>
              <a:rPr lang="en-US" sz="2400" dirty="0" err="1"/>
              <a:t>barplots</a:t>
            </a:r>
            <a:endParaRPr lang="en-US" sz="2400" dirty="0"/>
          </a:p>
          <a:p>
            <a:r>
              <a:rPr lang="en-US" sz="2400" dirty="0">
                <a:effectLst/>
              </a:rPr>
              <a:t>The keys to decide what summaries to look at were 2 fold: </a:t>
            </a:r>
          </a:p>
          <a:p>
            <a:r>
              <a:rPr lang="en-US" sz="2400" dirty="0"/>
              <a:t>1. What type of variable is the response variable (quantitative vs. categorical)?</a:t>
            </a:r>
          </a:p>
          <a:p>
            <a:r>
              <a:rPr lang="en-US" sz="2400" dirty="0">
                <a:effectLst/>
              </a:rPr>
              <a:t>2. What comparisons and associations do we want to inspect?  Or just explore the distribution.</a:t>
            </a:r>
            <a:endParaRPr lang="en-US" sz="2400" dirty="0"/>
          </a:p>
          <a:p>
            <a:r>
              <a:rPr lang="en-US" sz="2400" dirty="0">
                <a:effectLst/>
              </a:rPr>
              <a:t>We also first saw the data science process…</a:t>
            </a: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20596734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Choosing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p>
              <a:p>
                <a:pPr marL="342900" indent="-342900">
                  <a:buFont typeface="Arial" panose="020B0604020202020204" pitchFamily="34" charset="0"/>
                  <a:buChar char="•"/>
                </a:pPr>
                <a:r>
                  <a:rPr lang="en-US" dirty="0"/>
                  <a:t>If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is a constant, then it should be tuned through cross validation. </a:t>
                </a:r>
              </a:p>
              <a:p>
                <a:pPr marL="342900" indent="-342900">
                  <a:buFont typeface="Arial" panose="020B0604020202020204" pitchFamily="34" charset="0"/>
                  <a:buChar char="•"/>
                </a:pPr>
                <a:r>
                  <a:rPr lang="en-US" dirty="0"/>
                  <a:t>For better results, use a variable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That is, let the value of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depend on the gradient</a:t>
                </a:r>
              </a:p>
              <a:p>
                <a:pPr marL="342900" indent="-342900">
                  <a:buFont typeface="Arial" panose="020B0604020202020204" pitchFamily="34" charset="0"/>
                  <a:buChar char="•"/>
                </a:pPr>
                <a:endParaRPr lang="en-US" sz="900" dirty="0"/>
              </a:p>
              <a:p>
                <a:r>
                  <a:rPr lang="en-US" dirty="0"/>
                  <a:t>		 		</a:t>
                </a:r>
                <a:endParaRPr lang="en-US" sz="900" dirty="0"/>
              </a:p>
              <a:p>
                <a:r>
                  <a:rPr lang="en-US" dirty="0"/>
                  <a:t>	where.                 is the magnitude of the gradient,              . So </a:t>
                </a:r>
              </a:p>
              <a:p>
                <a:pPr marL="1085820" lvl="1" indent="-342900">
                  <a:buFont typeface="Arial" panose="020B0604020202020204" pitchFamily="34" charset="0"/>
                  <a:buChar char="•"/>
                </a:pPr>
                <a:r>
                  <a:rPr lang="en-US" sz="2400" dirty="0"/>
                  <a:t>around the optimum, when the gradient is small,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should be small </a:t>
                </a:r>
              </a:p>
              <a:p>
                <a:pPr marL="1085820" lvl="1" indent="-342900">
                  <a:buFont typeface="Arial" panose="020B0604020202020204" pitchFamily="34" charset="0"/>
                  <a:buChar char="•"/>
                </a:pPr>
                <a:r>
                  <a:rPr lang="en-US" sz="2400" dirty="0"/>
                  <a:t>far from the optimum, when the gradient is large,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should be larger </a:t>
                </a:r>
              </a:p>
              <a:p>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7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50</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a16="http://schemas.microsoft.com/office/drawing/2014/main" id="{C276330E-82BB-2A43-8788-E52BEE27831B}"/>
              </a:ext>
            </a:extLst>
          </p:cNvPr>
          <p:cNvPicPr>
            <a:picLocks noChangeAspect="1"/>
          </p:cNvPicPr>
          <p:nvPr/>
        </p:nvPicPr>
        <p:blipFill>
          <a:blip r:embed="rId5"/>
          <a:stretch>
            <a:fillRect/>
          </a:stretch>
        </p:blipFill>
        <p:spPr>
          <a:xfrm>
            <a:off x="2169886" y="3447672"/>
            <a:ext cx="1193800" cy="489262"/>
          </a:xfrm>
          <a:prstGeom prst="rect">
            <a:avLst/>
          </a:prstGeom>
        </p:spPr>
      </p:pic>
      <p:pic>
        <p:nvPicPr>
          <p:cNvPr id="7" name="Picture 6">
            <a:extLst>
              <a:ext uri="{FF2B5EF4-FFF2-40B4-BE49-F238E27FC236}">
                <a16:creationId xmlns:a16="http://schemas.microsoft.com/office/drawing/2014/main" id="{64658077-088C-2749-A5D9-51E82E1C98F9}"/>
              </a:ext>
            </a:extLst>
          </p:cNvPr>
          <p:cNvPicPr>
            <a:picLocks noChangeAspect="1"/>
          </p:cNvPicPr>
          <p:nvPr/>
        </p:nvPicPr>
        <p:blipFill>
          <a:blip r:embed="rId6"/>
          <a:stretch>
            <a:fillRect/>
          </a:stretch>
        </p:blipFill>
        <p:spPr>
          <a:xfrm>
            <a:off x="7544129" y="3446337"/>
            <a:ext cx="846520" cy="490597"/>
          </a:xfrm>
          <a:prstGeom prst="rect">
            <a:avLst/>
          </a:prstGeom>
        </p:spPr>
      </p:pic>
    </p:spTree>
    <p:extLst>
      <p:ext uri="{BB962C8B-B14F-4D97-AF65-F5344CB8AC3E}">
        <p14:creationId xmlns:p14="http://schemas.microsoft.com/office/powerpoint/2010/main" val="3590162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AdaBoost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Using the language of gradient descent also allow us to connect gradient boosting for regression to a boosting algorithm often used for classification, AdaBoost. </a:t>
                </a:r>
              </a:p>
              <a:p>
                <a:r>
                  <a:rPr lang="en-US" dirty="0"/>
                  <a:t>In classification, we typically want to minimize the classification error: </a:t>
                </a:r>
              </a:p>
              <a:p>
                <a:endParaRPr lang="en-US" dirty="0">
                  <a:effectLst/>
                </a:endParaRPr>
              </a:p>
              <a:p>
                <a:endParaRPr lang="en-US" dirty="0"/>
              </a:p>
              <a:p>
                <a:endParaRPr lang="en-US" dirty="0"/>
              </a:p>
              <a:p>
                <a:r>
                  <a:rPr lang="en-US" dirty="0"/>
                  <a:t>Naively, we can try to minimize Error via gradient  descent, just like we did for MSE in gradient boosting. </a:t>
                </a:r>
              </a:p>
              <a:p>
                <a:endParaRPr lang="en-US" dirty="0"/>
              </a:p>
              <a:p>
                <a:r>
                  <a:rPr lang="en-US" dirty="0"/>
                  <a:t>Unfortunately, Error is not differentiable with respect to the predictions,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e>
                      <m:sub>
                        <m:r>
                          <a:rPr lang="en-US" b="0" i="1" smtClean="0">
                            <a:latin typeface="Cambria Math" panose="02040503050406030204" pitchFamily="18" charset="0"/>
                            <a:ea typeface="Cambria Math" panose="02040503050406030204" pitchFamily="18" charset="0"/>
                          </a:rPr>
                          <m:t>𝑛</m:t>
                        </m:r>
                      </m:sub>
                    </m:sSub>
                    <m:r>
                      <a:rPr lang="en-US" b="0" i="0" smtClean="0">
                        <a:latin typeface="Cambria Math" panose="02040503050406030204" pitchFamily="18" charset="0"/>
                        <a:ea typeface="Cambria Math" panose="02040503050406030204" pitchFamily="18" charset="0"/>
                      </a:rPr>
                      <m:t> </m:t>
                    </m:r>
                  </m:oMath>
                </a14:m>
                <a:r>
                  <a:rPr lang="en-US" dirty="0">
                    <a:sym typeface="Wingdings" pitchFamily="2" charset="2"/>
                  </a:rPr>
                  <a:t></a:t>
                </a:r>
                <a:r>
                  <a:rPr lang="en-US" dirty="0"/>
                  <a:t> </a:t>
                </a:r>
              </a:p>
              <a:p>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r="-98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51</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3B2FAF5-AE78-9942-9954-48BA45B26AA7}"/>
              </a:ext>
            </a:extLst>
          </p:cNvPr>
          <p:cNvPicPr>
            <a:picLocks noChangeAspect="1"/>
          </p:cNvPicPr>
          <p:nvPr/>
        </p:nvPicPr>
        <p:blipFill>
          <a:blip r:embed="rId4"/>
          <a:stretch>
            <a:fillRect/>
          </a:stretch>
        </p:blipFill>
        <p:spPr>
          <a:xfrm>
            <a:off x="1814411" y="2476015"/>
            <a:ext cx="7618956" cy="1088423"/>
          </a:xfrm>
          <a:prstGeom prst="rect">
            <a:avLst/>
          </a:prstGeom>
        </p:spPr>
      </p:pic>
    </p:spTree>
    <p:extLst>
      <p:ext uri="{BB962C8B-B14F-4D97-AF65-F5344CB8AC3E}">
        <p14:creationId xmlns:p14="http://schemas.microsoft.com/office/powerpoint/2010/main" val="3411384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AdaBoost (cont.)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b="1" dirty="0"/>
                  <a:t>Our solution: </a:t>
                </a:r>
                <a:r>
                  <a:rPr lang="en-US" dirty="0"/>
                  <a:t>we replace the Error function with a differentiable function that is a good indicator of classification error. </a:t>
                </a:r>
              </a:p>
              <a:p>
                <a:r>
                  <a:rPr lang="en-US" dirty="0"/>
                  <a:t>The function we choose is called </a:t>
                </a:r>
                <a:r>
                  <a:rPr lang="en-US" b="1" i="1" dirty="0"/>
                  <a:t>exponential loss </a:t>
                </a:r>
              </a:p>
              <a:p>
                <a:endParaRPr lang="en-US" b="1" i="1" dirty="0">
                  <a:effectLst/>
                </a:endParaRPr>
              </a:p>
              <a:p>
                <a:endParaRPr lang="en-US" b="1" i="1" dirty="0"/>
              </a:p>
              <a:p>
                <a:endParaRPr lang="en-US" b="1" i="1" dirty="0">
                  <a:effectLst/>
                </a:endParaRPr>
              </a:p>
              <a:p>
                <a:r>
                  <a:rPr lang="en-US" dirty="0"/>
                  <a:t>Exponential loss is differentiable with respect to</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 </m:t>
                    </m:r>
                  </m:oMath>
                </a14:m>
                <a:r>
                  <a:rPr lang="en-US" dirty="0"/>
                  <a:t>and it is an upper bound of Error. </a:t>
                </a:r>
              </a:p>
              <a:p>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r="-86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52</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72259E-8121-0248-98B8-377C783C26EB}"/>
              </a:ext>
            </a:extLst>
          </p:cNvPr>
          <p:cNvPicPr>
            <a:picLocks noChangeAspect="1"/>
          </p:cNvPicPr>
          <p:nvPr/>
        </p:nvPicPr>
        <p:blipFill>
          <a:blip r:embed="rId4"/>
          <a:stretch>
            <a:fillRect/>
          </a:stretch>
        </p:blipFill>
        <p:spPr>
          <a:xfrm>
            <a:off x="2106592" y="2536802"/>
            <a:ext cx="7617830" cy="1144309"/>
          </a:xfrm>
          <a:prstGeom prst="rect">
            <a:avLst/>
          </a:prstGeom>
        </p:spPr>
      </p:pic>
    </p:spTree>
    <p:extLst>
      <p:ext uri="{BB962C8B-B14F-4D97-AF65-F5344CB8AC3E}">
        <p14:creationId xmlns:p14="http://schemas.microsoft.com/office/powerpoint/2010/main" val="2831996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We first compute the gradient for </a:t>
                </a:r>
                <a:r>
                  <a:rPr lang="en-US" dirty="0" err="1"/>
                  <a:t>ExpLoss</a:t>
                </a:r>
                <a:r>
                  <a:rPr lang="en-US" dirty="0"/>
                  <a:t>:</a:t>
                </a:r>
                <a:br>
                  <a:rPr lang="en-US" dirty="0"/>
                </a:br>
                <a:endParaRPr lang="en-US" dirty="0"/>
              </a:p>
              <a:p>
                <a:endParaRPr lang="en-US" dirty="0"/>
              </a:p>
              <a:p>
                <a:pPr/>
                <a:r>
                  <a:rPr lang="en-US" dirty="0"/>
                  <a:t>It’s easier to decompose each  </a:t>
                </a:r>
                <a14:m>
                  <m:oMath xmlns:m="http://schemas.openxmlformats.org/officeDocument/2006/math">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m:rPr>
                            <m:sty m:val="p"/>
                          </m:rPr>
                          <a:rPr lang="en-US">
                            <a:latin typeface="Cambria Math" panose="02040503050406030204" pitchFamily="18" charset="0"/>
                          </a:rPr>
                          <m:t>exp</m:t>
                        </m:r>
                      </m:fName>
                      <m:e>
                        <m:d>
                          <m:dPr>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𝑛</m:t>
                                </m:r>
                              </m:sub>
                            </m:sSub>
                          </m:e>
                        </m:d>
                      </m:e>
                    </m:func>
                    <m:r>
                      <a:rPr lang="en-US" i="1">
                        <a:latin typeface="Cambria Math" panose="02040503050406030204" pitchFamily="18" charset="0"/>
                      </a:rPr>
                      <m:t> </m:t>
                    </m:r>
                    <m:r>
                      <a:rPr lang="en-US" b="0" i="1" smtClean="0">
                        <a:latin typeface="Cambria Math" panose="02040503050406030204" pitchFamily="18" charset="0"/>
                      </a:rPr>
                      <m:t> </m:t>
                    </m:r>
                  </m:oMath>
                </a14:m>
                <a:r>
                  <a:rPr lang="en-US" dirty="0"/>
                  <a:t>as </a:t>
                </a:r>
                <a14:m>
                  <m:oMath xmlns:m="http://schemas.openxmlformats.org/officeDocument/2006/math">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r>
                          <a:rPr lang="en-US" i="1">
                            <a:latin typeface="Cambria Math" panose="02040503050406030204" pitchFamily="18" charset="0"/>
                          </a:rPr>
                          <m:t>𝑦</m:t>
                        </m:r>
                      </m:e>
                      <m:sub>
                        <m:r>
                          <a:rPr lang="en-US" i="1">
                            <a:latin typeface="Cambria Math" panose="02040503050406030204" pitchFamily="18" charset="0"/>
                          </a:rPr>
                          <m:t>𝑛</m:t>
                        </m:r>
                      </m:sub>
                    </m:sSub>
                  </m:oMath>
                </a14:m>
                <a:r>
                  <a:rPr lang="en-US" dirty="0"/>
                  <a:t>, where </a:t>
                </a:r>
                <a:br>
                  <a:rPr lang="en-US" dirty="0"/>
                </a:b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𝑛</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𝑛</m:t>
                                  </m:r>
                                </m:sub>
                              </m:sSub>
                            </m:e>
                          </m:d>
                        </m:e>
                      </m:func>
                      <m:r>
                        <a:rPr lang="en-US" b="0" i="1" smtClean="0">
                          <a:latin typeface="Cambria Math" panose="02040503050406030204" pitchFamily="18" charset="0"/>
                        </a:rPr>
                        <m:t>.</m:t>
                      </m:r>
                    </m:oMath>
                  </m:oMathPara>
                </a14:m>
                <a:endParaRPr lang="en-US" dirty="0"/>
              </a:p>
              <a:p>
                <a:endParaRPr lang="en-US" dirty="0"/>
              </a:p>
              <a:p>
                <a:r>
                  <a:rPr lang="en-US" dirty="0"/>
                  <a:t>This way, we see that the gradient is just a re-weighting applied the target values </a:t>
                </a:r>
              </a:p>
              <a:p>
                <a:endParaRPr lang="en-US" dirty="0"/>
              </a:p>
              <a:p>
                <a:endParaRPr lang="en-US" dirty="0"/>
              </a:p>
              <a:p>
                <a:r>
                  <a:rPr lang="en-US" dirty="0"/>
                  <a:t>Notice that when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𝑛</m:t>
                        </m:r>
                      </m:sub>
                    </m:sSub>
                  </m:oMath>
                </a14:m>
                <a:r>
                  <a:rPr lang="en-US" dirty="0"/>
                  <a:t>, the weight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𝑛</m:t>
                        </m:r>
                      </m:sub>
                    </m:sSub>
                  </m:oMath>
                </a14:m>
                <a:r>
                  <a:rPr lang="en-US" dirty="0"/>
                  <a:t> is small; when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𝑛</m:t>
                        </m:r>
                      </m:sub>
                    </m:sSub>
                  </m:oMath>
                </a14:m>
                <a:r>
                  <a:rPr lang="en-US" dirty="0"/>
                  <a:t>, the weight is larger. </a:t>
                </a:r>
              </a:p>
              <a:p>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53</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58AFDF4-9D89-DC4D-B909-67683CDA0104}"/>
              </a:ext>
            </a:extLst>
          </p:cNvPr>
          <p:cNvPicPr>
            <a:picLocks noChangeAspect="1"/>
          </p:cNvPicPr>
          <p:nvPr/>
        </p:nvPicPr>
        <p:blipFill>
          <a:blip r:embed="rId4"/>
          <a:stretch>
            <a:fillRect/>
          </a:stretch>
        </p:blipFill>
        <p:spPr>
          <a:xfrm>
            <a:off x="3282748" y="4254918"/>
            <a:ext cx="5003800" cy="622300"/>
          </a:xfrm>
          <a:prstGeom prst="rect">
            <a:avLst/>
          </a:prstGeom>
        </p:spPr>
      </p:pic>
      <p:pic>
        <p:nvPicPr>
          <p:cNvPr id="6" name="Picture 5">
            <a:extLst>
              <a:ext uri="{FF2B5EF4-FFF2-40B4-BE49-F238E27FC236}">
                <a16:creationId xmlns:a16="http://schemas.microsoft.com/office/drawing/2014/main" id="{884485C3-E913-8D44-A64D-517B0CB4487E}"/>
              </a:ext>
            </a:extLst>
          </p:cNvPr>
          <p:cNvPicPr>
            <a:picLocks noChangeAspect="1"/>
          </p:cNvPicPr>
          <p:nvPr/>
        </p:nvPicPr>
        <p:blipFill>
          <a:blip r:embed="rId5"/>
          <a:stretch>
            <a:fillRect/>
          </a:stretch>
        </p:blipFill>
        <p:spPr>
          <a:xfrm>
            <a:off x="2000250" y="1641374"/>
            <a:ext cx="8191500" cy="749300"/>
          </a:xfrm>
          <a:prstGeom prst="rect">
            <a:avLst/>
          </a:prstGeom>
        </p:spPr>
      </p:pic>
    </p:spTree>
    <p:extLst>
      <p:ext uri="{BB962C8B-B14F-4D97-AF65-F5344CB8AC3E}">
        <p14:creationId xmlns:p14="http://schemas.microsoft.com/office/powerpoint/2010/main" val="535139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The update step in the gradient descent is </a:t>
                </a:r>
              </a:p>
              <a:p>
                <a:endParaRPr lang="en-US" dirty="0"/>
              </a:p>
              <a:p>
                <a:endParaRPr lang="en-US" dirty="0"/>
              </a:p>
              <a:p>
                <a:r>
                  <a:rPr lang="en-US" dirty="0"/>
                  <a:t>Just like in gradient boosting, we approximate the gradient, </a:t>
                </a:r>
                <a14:m>
                  <m:oMath xmlns:m="http://schemas.openxmlformats.org/officeDocument/2006/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r>
                              <a:rPr lang="en-US" i="1">
                                <a:latin typeface="Cambria Math" panose="02040503050406030204" pitchFamily="18" charset="0"/>
                              </a:rPr>
                              <m:t>𝑤</m:t>
                            </m:r>
                          </m:e>
                          <m:sub>
                            <m:r>
                              <a:rPr lang="en-US" i="1">
                                <a:latin typeface="Cambria Math" panose="02040503050406030204" pitchFamily="18" charset="0"/>
                              </a:rPr>
                              <m:t>𝑛</m:t>
                            </m:r>
                          </m:sub>
                        </m:sSub>
                        <m:r>
                          <a:rPr lang="en-US" i="1">
                            <a:latin typeface="Cambria Math" panose="02040503050406030204" pitchFamily="18" charset="0"/>
                          </a:rPr>
                          <m:t>𝑦</m:t>
                        </m:r>
                      </m:e>
                      <m:sub>
                        <m:r>
                          <a:rPr lang="en-US" i="1">
                            <a:latin typeface="Cambria Math" panose="02040503050406030204" pitchFamily="18" charset="0"/>
                          </a:rPr>
                          <m:t>𝑛</m:t>
                        </m:r>
                      </m:sub>
                    </m:sSub>
                  </m:oMath>
                </a14:m>
                <a:r>
                  <a:rPr lang="en-US" dirty="0"/>
                  <a:t>with a simple model, </a:t>
                </a:r>
                <a:r>
                  <a:rPr lang="en-US" i="1" dirty="0"/>
                  <a:t>T</a:t>
                </a:r>
                <a:r>
                  <a:rPr lang="en-US" baseline="30000" dirty="0"/>
                  <a:t>(</a:t>
                </a:r>
                <a:r>
                  <a:rPr lang="en-US" i="1" baseline="30000" dirty="0" err="1"/>
                  <a:t>i</a:t>
                </a:r>
                <a:r>
                  <a:rPr lang="en-US" baseline="30000" dirty="0"/>
                  <a:t>)</a:t>
                </a:r>
                <a:r>
                  <a:rPr lang="en-US" dirty="0"/>
                  <a:t>, that depends 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a:t>
                </a:r>
              </a:p>
              <a:p>
                <a:endParaRPr lang="en-US" dirty="0"/>
              </a:p>
              <a:p>
                <a:r>
                  <a:rPr lang="en-US" dirty="0"/>
                  <a:t>This means training </a:t>
                </a:r>
                <a:r>
                  <a:rPr lang="en-US" i="1" dirty="0"/>
                  <a:t>T</a:t>
                </a:r>
                <a:r>
                  <a:rPr lang="en-US" baseline="30000" dirty="0"/>
                  <a:t>(</a:t>
                </a:r>
                <a:r>
                  <a:rPr lang="en-US" i="1" baseline="30000" dirty="0" err="1"/>
                  <a:t>i</a:t>
                </a:r>
                <a:r>
                  <a:rPr lang="en-US" baseline="30000" dirty="0"/>
                  <a:t>)</a:t>
                </a:r>
                <a:r>
                  <a:rPr lang="en-US" dirty="0"/>
                  <a:t> on a re-weighted set of target values, </a:t>
                </a:r>
              </a:p>
              <a:p>
                <a:endParaRPr lang="en-US" dirty="0"/>
              </a:p>
              <a:p>
                <a:endParaRPr lang="en-US" dirty="0"/>
              </a:p>
              <a:p>
                <a:r>
                  <a:rPr lang="en-US" dirty="0"/>
                  <a:t>That is, gradient descent with exponential loss means iteratively training simple models that </a:t>
                </a:r>
                <a:r>
                  <a:rPr lang="en-US" b="1" i="1" dirty="0"/>
                  <a:t>focuses on the points misclassified by the previous model. </a:t>
                </a:r>
                <a:endParaRPr lang="en-US" dirty="0"/>
              </a:p>
              <a:p>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87D7648-F174-274D-813F-2564F6C83A6E}"/>
              </a:ext>
            </a:extLst>
          </p:cNvPr>
          <p:cNvPicPr>
            <a:picLocks noChangeAspect="1"/>
          </p:cNvPicPr>
          <p:nvPr/>
        </p:nvPicPr>
        <p:blipFill>
          <a:blip r:embed="rId4"/>
          <a:stretch>
            <a:fillRect/>
          </a:stretch>
        </p:blipFill>
        <p:spPr>
          <a:xfrm>
            <a:off x="3056869" y="1703615"/>
            <a:ext cx="5880100" cy="609600"/>
          </a:xfrm>
          <a:prstGeom prst="rect">
            <a:avLst/>
          </a:prstGeom>
        </p:spPr>
      </p:pic>
      <p:pic>
        <p:nvPicPr>
          <p:cNvPr id="6" name="Picture 5">
            <a:extLst>
              <a:ext uri="{FF2B5EF4-FFF2-40B4-BE49-F238E27FC236}">
                <a16:creationId xmlns:a16="http://schemas.microsoft.com/office/drawing/2014/main" id="{452EA39F-6D7B-824F-B5DE-822766CF09EE}"/>
              </a:ext>
            </a:extLst>
          </p:cNvPr>
          <p:cNvPicPr>
            <a:picLocks noChangeAspect="1"/>
          </p:cNvPicPr>
          <p:nvPr/>
        </p:nvPicPr>
        <p:blipFill>
          <a:blip r:embed="rId5"/>
          <a:stretch>
            <a:fillRect/>
          </a:stretch>
        </p:blipFill>
        <p:spPr>
          <a:xfrm>
            <a:off x="3641271" y="4407515"/>
            <a:ext cx="4700814" cy="383106"/>
          </a:xfrm>
          <a:prstGeom prst="rect">
            <a:avLst/>
          </a:prstGeom>
        </p:spPr>
      </p:pic>
    </p:spTree>
    <p:extLst>
      <p:ext uri="{BB962C8B-B14F-4D97-AF65-F5344CB8AC3E}">
        <p14:creationId xmlns:p14="http://schemas.microsoft.com/office/powerpoint/2010/main" val="34259388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AdaBoost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With a minor adjustment to the exponential loss function, we have the algorithm for gradient descent: </a:t>
                </a:r>
              </a:p>
              <a:p>
                <a:r>
                  <a:rPr lang="en-US" dirty="0"/>
                  <a:t>	1. 	Choose an initial distribution over the training data,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r>
                      <a:rPr lang="en-US" b="0" i="1" smtClean="0">
                        <a:latin typeface="Cambria Math" panose="02040503050406030204" pitchFamily="18" charset="0"/>
                      </a:rPr>
                      <m:t>=1/</m:t>
                    </m:r>
                    <m:r>
                      <a:rPr lang="en-US" b="0" i="1" smtClean="0">
                        <a:latin typeface="Cambria Math" panose="02040503050406030204" pitchFamily="18" charset="0"/>
                      </a:rPr>
                      <m:t>𝑁</m:t>
                    </m:r>
                  </m:oMath>
                </a14:m>
                <a:r>
                  <a:rPr lang="en-US" dirty="0"/>
                  <a:t>.</a:t>
                </a:r>
              </a:p>
              <a:p>
                <a:r>
                  <a:rPr lang="en-US" dirty="0"/>
                  <a:t>	2.	 At the </a:t>
                </a:r>
                <a:r>
                  <a:rPr lang="en-US" i="1" dirty="0" err="1"/>
                  <a:t>i</a:t>
                </a:r>
                <a:r>
                  <a:rPr lang="en-US" i="1" baseline="30000" dirty="0" err="1"/>
                  <a:t>th</a:t>
                </a:r>
                <a:r>
                  <a:rPr lang="en-US" dirty="0"/>
                  <a:t> step, fit a simple classifier </a:t>
                </a:r>
                <a:r>
                  <a:rPr lang="en-US" i="1" dirty="0"/>
                  <a:t>T</a:t>
                </a:r>
                <a:r>
                  <a:rPr lang="en-US" baseline="30000" dirty="0"/>
                  <a:t>(</a:t>
                </a:r>
                <a:r>
                  <a:rPr lang="en-US" i="1" baseline="30000" dirty="0" err="1"/>
                  <a:t>i</a:t>
                </a:r>
                <a:r>
                  <a:rPr lang="en-US" baseline="30000" dirty="0"/>
                  <a:t>)</a:t>
                </a:r>
                <a:r>
                  <a:rPr lang="en-US" dirty="0"/>
                  <a:t> on weighted training data </a:t>
                </a:r>
              </a:p>
              <a:p>
                <a:endParaRPr lang="en-US" dirty="0"/>
              </a:p>
              <a:p>
                <a:r>
                  <a:rPr lang="en-US" dirty="0"/>
                  <a:t>	3. 	Update the weights: </a:t>
                </a:r>
              </a:p>
              <a:p>
                <a:br>
                  <a:rPr lang="en-US" dirty="0"/>
                </a:br>
                <a:endParaRPr lang="en-US" dirty="0"/>
              </a:p>
              <a:p>
                <a:r>
                  <a:rPr lang="en-US" dirty="0"/>
                  <a:t>		where </a:t>
                </a:r>
                <a:r>
                  <a:rPr lang="en-US" i="1" dirty="0"/>
                  <a:t>Z</a:t>
                </a:r>
                <a:r>
                  <a:rPr lang="en-US" dirty="0"/>
                  <a:t> is the normalizing constant for the collection of updated weights </a:t>
                </a:r>
              </a:p>
              <a:p>
                <a:endParaRPr lang="en-US" sz="900" dirty="0"/>
              </a:p>
              <a:p>
                <a:r>
                  <a:rPr lang="en-US" dirty="0"/>
                  <a:t>	4. 	Update </a:t>
                </a:r>
                <a:r>
                  <a:rPr lang="en-US" i="1" dirty="0"/>
                  <a:t>T</a:t>
                </a:r>
                <a:r>
                  <a:rPr lang="en-US" dirty="0"/>
                  <a:t>:  </a:t>
                </a:r>
                <a:r>
                  <a:rPr lang="en-US" i="1" dirty="0"/>
                  <a:t>T</a:t>
                </a:r>
                <a:r>
                  <a:rPr lang="en-US" dirty="0"/>
                  <a:t> ← </a:t>
                </a:r>
                <a:r>
                  <a:rPr lang="en-US" i="1" dirty="0"/>
                  <a:t>T</a:t>
                </a:r>
                <a:r>
                  <a:rPr lang="en-US" dirty="0"/>
                  <a:t> +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baseline="30000" dirty="0"/>
                  <a:t>(</a:t>
                </a:r>
                <a:r>
                  <a:rPr lang="en-US" i="1" baseline="30000" dirty="0" err="1"/>
                  <a:t>i</a:t>
                </a:r>
                <a:r>
                  <a:rPr lang="en-US" baseline="30000" dirty="0"/>
                  <a:t>)</a:t>
                </a:r>
                <a:r>
                  <a:rPr lang="en-US" i="1" dirty="0"/>
                  <a:t>T</a:t>
                </a:r>
                <a:r>
                  <a:rPr lang="en-US" baseline="30000" dirty="0"/>
                  <a:t>(</a:t>
                </a:r>
                <a:r>
                  <a:rPr lang="en-US" i="1" baseline="30000" dirty="0" err="1"/>
                  <a:t>i</a:t>
                </a:r>
                <a:r>
                  <a:rPr lang="en-US" baseline="30000" dirty="0"/>
                  <a:t>) </a:t>
                </a:r>
              </a:p>
              <a:p>
                <a:r>
                  <a:rPr lang="en-US" dirty="0"/>
                  <a:t>where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is the learning rate. </a:t>
                </a:r>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r="-12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55</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AF2AA08-436F-414C-865E-0D4B85A2FAB1}"/>
              </a:ext>
            </a:extLst>
          </p:cNvPr>
          <p:cNvPicPr>
            <a:picLocks noChangeAspect="1"/>
          </p:cNvPicPr>
          <p:nvPr/>
        </p:nvPicPr>
        <p:blipFill>
          <a:blip r:embed="rId4"/>
          <a:stretch>
            <a:fillRect/>
          </a:stretch>
        </p:blipFill>
        <p:spPr>
          <a:xfrm>
            <a:off x="3445328" y="2970600"/>
            <a:ext cx="3967843" cy="323370"/>
          </a:xfrm>
          <a:prstGeom prst="rect">
            <a:avLst/>
          </a:prstGeom>
        </p:spPr>
      </p:pic>
      <p:pic>
        <p:nvPicPr>
          <p:cNvPr id="4" name="Picture 3">
            <a:extLst>
              <a:ext uri="{FF2B5EF4-FFF2-40B4-BE49-F238E27FC236}">
                <a16:creationId xmlns:a16="http://schemas.microsoft.com/office/drawing/2014/main" id="{7D03F5B1-1DC7-2E47-8931-310EC7C7BBA3}"/>
              </a:ext>
            </a:extLst>
          </p:cNvPr>
          <p:cNvPicPr>
            <a:picLocks noChangeAspect="1"/>
          </p:cNvPicPr>
          <p:nvPr/>
        </p:nvPicPr>
        <p:blipFill>
          <a:blip r:embed="rId5"/>
          <a:stretch>
            <a:fillRect/>
          </a:stretch>
        </p:blipFill>
        <p:spPr>
          <a:xfrm>
            <a:off x="3698219" y="3742980"/>
            <a:ext cx="4597400" cy="863600"/>
          </a:xfrm>
          <a:prstGeom prst="rect">
            <a:avLst/>
          </a:prstGeom>
        </p:spPr>
      </p:pic>
    </p:spTree>
    <p:extLst>
      <p:ext uri="{BB962C8B-B14F-4D97-AF65-F5344CB8AC3E}">
        <p14:creationId xmlns:p14="http://schemas.microsoft.com/office/powerpoint/2010/main" val="2126460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the Learning Rage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Unlike in the case of gradient boosting for regression, we can analytically solve for the optimal learning rate for AdaBoost, by optimizing: </a:t>
            </a:r>
          </a:p>
          <a:p>
            <a:endParaRPr lang="en-US" dirty="0">
              <a:effectLst/>
            </a:endParaRPr>
          </a:p>
          <a:p>
            <a:endParaRPr lang="en-US" dirty="0"/>
          </a:p>
          <a:p>
            <a:endParaRPr lang="en-US" dirty="0">
              <a:effectLst/>
            </a:endParaRPr>
          </a:p>
          <a:p>
            <a:r>
              <a:rPr lang="en-US" dirty="0"/>
              <a:t>Doing so, we get that </a:t>
            </a:r>
          </a:p>
          <a:p>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BB6E14F-CE8B-2E43-A4A5-84BDFAA1B283}"/>
              </a:ext>
            </a:extLst>
          </p:cNvPr>
          <p:cNvPicPr>
            <a:picLocks noChangeAspect="1"/>
          </p:cNvPicPr>
          <p:nvPr/>
        </p:nvPicPr>
        <p:blipFill>
          <a:blip r:embed="rId3"/>
          <a:stretch>
            <a:fillRect/>
          </a:stretch>
        </p:blipFill>
        <p:spPr>
          <a:xfrm>
            <a:off x="2078969" y="3742980"/>
            <a:ext cx="7835900" cy="1320800"/>
          </a:xfrm>
          <a:prstGeom prst="rect">
            <a:avLst/>
          </a:prstGeom>
        </p:spPr>
      </p:pic>
      <p:pic>
        <p:nvPicPr>
          <p:cNvPr id="6" name="Picture 5">
            <a:extLst>
              <a:ext uri="{FF2B5EF4-FFF2-40B4-BE49-F238E27FC236}">
                <a16:creationId xmlns:a16="http://schemas.microsoft.com/office/drawing/2014/main" id="{9036D19A-FFE0-4F40-828C-EBAE14D41A24}"/>
              </a:ext>
            </a:extLst>
          </p:cNvPr>
          <p:cNvPicPr>
            <a:picLocks noChangeAspect="1"/>
          </p:cNvPicPr>
          <p:nvPr/>
        </p:nvPicPr>
        <p:blipFill>
          <a:blip r:embed="rId4"/>
          <a:stretch>
            <a:fillRect/>
          </a:stretch>
        </p:blipFill>
        <p:spPr>
          <a:xfrm>
            <a:off x="2546350" y="1931825"/>
            <a:ext cx="7099300" cy="1231900"/>
          </a:xfrm>
          <a:prstGeom prst="rect">
            <a:avLst/>
          </a:prstGeom>
        </p:spPr>
      </p:pic>
    </p:spTree>
    <p:extLst>
      <p:ext uri="{BB962C8B-B14F-4D97-AF65-F5344CB8AC3E}">
        <p14:creationId xmlns:p14="http://schemas.microsoft.com/office/powerpoint/2010/main" val="21883862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effectLst/>
              </a:rPr>
              <a:t>Boosting in </a:t>
            </a:r>
            <a:r>
              <a:rPr lang="en-US" dirty="0" err="1">
                <a:effectLst/>
              </a:rPr>
              <a:t>sklearn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dirty="0"/>
                  <a:t>Python has boosting algorithms implemented for you:</a:t>
                </a: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sklearn.ensemble.AdaBoostClassifier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sklearn.ensemble.AdaBoostRegressor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dirty="0"/>
                  <a:t>With arguments of </a:t>
                </a:r>
                <a:r>
                  <a:rPr lang="en-US" b="1" dirty="0" err="1"/>
                  <a:t>base_estimator</a:t>
                </a:r>
                <a:r>
                  <a:rPr lang="en-US" b="1" dirty="0"/>
                  <a:t> </a:t>
                </a:r>
                <a:r>
                  <a:rPr lang="en-US" dirty="0"/>
                  <a:t>(what models to use),</a:t>
                </a:r>
                <a:r>
                  <a:rPr lang="en-US" b="1" dirty="0"/>
                  <a:t> </a:t>
                </a:r>
                <a:r>
                  <a:rPr lang="en-US" b="1" dirty="0" err="1"/>
                  <a:t>n_estimators</a:t>
                </a:r>
                <a:r>
                  <a:rPr lang="en-US" b="1" dirty="0"/>
                  <a:t> </a:t>
                </a:r>
                <a:r>
                  <a:rPr lang="en-US" dirty="0"/>
                  <a:t>(max number of models to use),</a:t>
                </a:r>
                <a:r>
                  <a:rPr lang="en-US" b="1" dirty="0"/>
                  <a:t> </a:t>
                </a:r>
                <a:r>
                  <a:rPr lang="en-US" b="1" dirty="0" err="1"/>
                  <a:t>learning_rate</a:t>
                </a:r>
                <a:r>
                  <a:rPr lang="en-US" b="1" dirty="0"/>
                  <a:t> </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t>
                </a:r>
                <a:r>
                  <a:rPr lang="en-US" dirty="0" err="1"/>
                  <a:t>etc</a:t>
                </a:r>
                <a:r>
                  <a:rPr lang="en-US" dirty="0"/>
                  <a:t>…</a:t>
                </a:r>
                <a:endParaRPr lang="en-US" b="1" dirty="0">
                  <a:latin typeface="Courier New" panose="02070309020205020404" pitchFamily="49" charset="0"/>
                  <a:cs typeface="Courier New" panose="02070309020205020404" pitchFamily="49" charset="0"/>
                </a:endParaRPr>
              </a:p>
              <a:p>
                <a:pPr>
                  <a:spcAft>
                    <a:spcPts val="1200"/>
                  </a:spcAft>
                </a:pPr>
                <a:endParaRPr lang="en-US" dirty="0"/>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57</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731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Stacking</a:t>
            </a:r>
          </a:p>
        </p:txBody>
      </p:sp>
      <p:sp>
        <p:nvSpPr>
          <p:cNvPr id="3" name="Slide Number Placeholder 2"/>
          <p:cNvSpPr>
            <a:spLocks noGrp="1"/>
          </p:cNvSpPr>
          <p:nvPr>
            <p:ph type="sldNum" sz="quarter" idx="12"/>
          </p:nvPr>
        </p:nvSpPr>
        <p:spPr/>
        <p:txBody>
          <a:bodyPr/>
          <a:lstStyle/>
          <a:p>
            <a:fld id="{47445CB2-BF6F-6E49-AC61-7BDDE2E02F5B}" type="slidenum">
              <a:rPr lang="en-US" smtClean="0"/>
              <a:t>58</a:t>
            </a:fld>
            <a:endParaRPr lang="en-US"/>
          </a:p>
        </p:txBody>
      </p:sp>
    </p:spTree>
    <p:extLst>
      <p:ext uri="{BB962C8B-B14F-4D97-AF65-F5344CB8AC3E}">
        <p14:creationId xmlns:p14="http://schemas.microsoft.com/office/powerpoint/2010/main" val="21224963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Stacking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Recall that in boosting, the final model </a:t>
                </a:r>
                <a:r>
                  <a:rPr lang="en-US" i="1" dirty="0"/>
                  <a:t>T</a:t>
                </a:r>
                <a:r>
                  <a:rPr lang="en-US" dirty="0"/>
                  <a:t>, we learn is a weighted sum of simple models, </a:t>
                </a:r>
                <a:r>
                  <a:rPr lang="en-US" i="1" dirty="0"/>
                  <a:t>T</a:t>
                </a:r>
                <a:r>
                  <a:rPr lang="en-US" i="1" baseline="-25000" dirty="0"/>
                  <a:t>h</a:t>
                </a:r>
                <a:r>
                  <a:rPr lang="en-US" dirty="0"/>
                  <a:t>, </a:t>
                </a:r>
              </a:p>
              <a:p>
                <a:endParaRPr lang="en-US" dirty="0"/>
              </a:p>
              <a:p>
                <a:endParaRPr lang="en-US" dirty="0"/>
              </a:p>
              <a:p>
                <a:r>
                  <a:rPr lang="en-US" dirty="0"/>
                  <a:t>where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i="1" baseline="-25000" dirty="0"/>
                  <a:t>h</a:t>
                </a:r>
                <a:r>
                  <a:rPr lang="en-US" dirty="0"/>
                  <a:t> is the learning rate. In AdaBoost for example, we can analytically determine the optimal values of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n-US" i="1" baseline="-25000" dirty="0"/>
                  <a:t>h</a:t>
                </a:r>
                <a:r>
                  <a:rPr lang="en-US" dirty="0"/>
                  <a:t> for each simple model </a:t>
                </a:r>
                <a:r>
                  <a:rPr lang="en-US" i="1" dirty="0"/>
                  <a:t>T</a:t>
                </a:r>
                <a:r>
                  <a:rPr lang="en-US" i="1" baseline="-25000" dirty="0"/>
                  <a:t>h</a:t>
                </a:r>
                <a:r>
                  <a:rPr lang="en-US" dirty="0"/>
                  <a:t>. </a:t>
                </a:r>
              </a:p>
              <a:p>
                <a:endParaRPr lang="en-US" dirty="0"/>
              </a:p>
              <a:p>
                <a:r>
                  <a:rPr lang="en-US" dirty="0"/>
                  <a:t>On the other hand, we can also determine the final model </a:t>
                </a:r>
                <a:r>
                  <a:rPr lang="en-US" i="1" dirty="0"/>
                  <a:t>T</a:t>
                </a:r>
                <a:r>
                  <a:rPr lang="en-US" dirty="0"/>
                  <a:t> implicitly by </a:t>
                </a:r>
                <a:r>
                  <a:rPr lang="en-US" b="1" i="1" dirty="0"/>
                  <a:t>learning any model, called meta-learner, that transforms the outputs of </a:t>
                </a:r>
                <a:r>
                  <a:rPr lang="en-US" i="1" dirty="0"/>
                  <a:t>T</a:t>
                </a:r>
                <a:r>
                  <a:rPr lang="en-US" i="1" baseline="-25000" dirty="0"/>
                  <a:t>h</a:t>
                </a:r>
                <a:r>
                  <a:rPr lang="en-US" dirty="0"/>
                  <a:t> </a:t>
                </a:r>
                <a:r>
                  <a:rPr lang="en-US" b="1" i="1" dirty="0"/>
                  <a:t>into a prediction</a:t>
                </a:r>
                <a:r>
                  <a:rPr lang="en-US" dirty="0"/>
                  <a:t>. </a:t>
                </a:r>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r="-7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59</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732FD-E444-C84B-B2F3-1DAEEBF0988B}"/>
              </a:ext>
            </a:extLst>
          </p:cNvPr>
          <p:cNvPicPr>
            <a:picLocks noChangeAspect="1"/>
          </p:cNvPicPr>
          <p:nvPr/>
        </p:nvPicPr>
        <p:blipFill>
          <a:blip r:embed="rId4"/>
          <a:stretch>
            <a:fillRect/>
          </a:stretch>
        </p:blipFill>
        <p:spPr>
          <a:xfrm>
            <a:off x="4423457" y="1925148"/>
            <a:ext cx="2266709" cy="818534"/>
          </a:xfrm>
          <a:prstGeom prst="rect">
            <a:avLst/>
          </a:prstGeom>
        </p:spPr>
      </p:pic>
    </p:spTree>
    <p:extLst>
      <p:ext uri="{BB962C8B-B14F-4D97-AF65-F5344CB8AC3E}">
        <p14:creationId xmlns:p14="http://schemas.microsoft.com/office/powerpoint/2010/main" val="2319756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833413" y="983807"/>
            <a:ext cx="4764196" cy="626328"/>
          </a:xfrm>
        </p:spPr>
        <p:txBody>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6</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12377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12377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8766F4-65BA-DA4A-85B0-7810114988D4}"/>
              </a:ext>
            </a:extLst>
          </p:cNvPr>
          <p:cNvSpPr/>
          <p:nvPr/>
        </p:nvSpPr>
        <p:spPr>
          <a:xfrm>
            <a:off x="12377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A4A934-DB58-9848-BC6E-D3C2761F917A}"/>
              </a:ext>
            </a:extLst>
          </p:cNvPr>
          <p:cNvSpPr/>
          <p:nvPr/>
        </p:nvSpPr>
        <p:spPr>
          <a:xfrm>
            <a:off x="12377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D5EE47-9B54-8041-89A0-721E69547709}"/>
              </a:ext>
            </a:extLst>
          </p:cNvPr>
          <p:cNvSpPr/>
          <p:nvPr/>
        </p:nvSpPr>
        <p:spPr>
          <a:xfrm>
            <a:off x="12377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25760A-CC66-B344-A546-7DE10EB2173E}"/>
              </a:ext>
            </a:extLst>
          </p:cNvPr>
          <p:cNvSpPr/>
          <p:nvPr/>
        </p:nvSpPr>
        <p:spPr>
          <a:xfrm>
            <a:off x="23306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20873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21494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12900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Tree>
    <p:extLst>
      <p:ext uri="{BB962C8B-B14F-4D97-AF65-F5344CB8AC3E}">
        <p14:creationId xmlns:p14="http://schemas.microsoft.com/office/powerpoint/2010/main" val="37515898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Stacked Generalization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The framework for </a:t>
                </a:r>
                <a:r>
                  <a:rPr lang="en-US" b="1" i="1" dirty="0"/>
                  <a:t>stacked generalization </a:t>
                </a:r>
                <a:r>
                  <a:rPr lang="en-US" dirty="0"/>
                  <a:t>or </a:t>
                </a:r>
                <a:r>
                  <a:rPr lang="en-US" b="1" i="1" dirty="0"/>
                  <a:t>stacking </a:t>
                </a:r>
                <a:r>
                  <a:rPr lang="en-US" dirty="0"/>
                  <a:t>(Wolpert 1992) is: </a:t>
                </a:r>
              </a:p>
              <a:p>
                <a:endParaRPr lang="en-US" dirty="0"/>
              </a:p>
              <a:p>
                <a:pPr marL="342900" indent="-342900">
                  <a:buFont typeface="Arial" panose="020B0604020202020204" pitchFamily="34" charset="0"/>
                  <a:buChar char="•"/>
                </a:pPr>
                <a:r>
                  <a:rPr lang="en-US" dirty="0"/>
                  <a:t>train </a:t>
                </a:r>
                <a:r>
                  <a:rPr lang="en-US" i="1" dirty="0"/>
                  <a:t>L</a:t>
                </a:r>
                <a:r>
                  <a:rPr lang="en-US" dirty="0"/>
                  <a:t> number of models, </a:t>
                </a:r>
                <a:r>
                  <a:rPr lang="en-US" i="1" dirty="0"/>
                  <a:t>T</a:t>
                </a:r>
                <a:r>
                  <a:rPr lang="en-US" i="1" baseline="-25000" dirty="0"/>
                  <a:t>l</a:t>
                </a:r>
                <a:r>
                  <a:rPr lang="en-US" dirty="0"/>
                  <a:t> on the training data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train a meta-learner </a:t>
                </a:r>
                <a14:m>
                  <m:oMath xmlns:m="http://schemas.openxmlformats.org/officeDocument/2006/math">
                    <m:acc>
                      <m:accPr>
                        <m:chr m:val="̃"/>
                        <m:ctrlPr>
                          <a:rPr lang="en-US" i="1">
                            <a:latin typeface="Cambria Math" panose="02040503050406030204" pitchFamily="18" charset="0"/>
                          </a:rPr>
                        </m:ctrlPr>
                      </m:accPr>
                      <m:e>
                        <m:r>
                          <m:rPr>
                            <m:nor/>
                          </m:rPr>
                          <a:rPr lang="en-US" i="1" dirty="0"/>
                          <m:t>T</m:t>
                        </m:r>
                      </m:e>
                    </m:acc>
                  </m:oMath>
                </a14:m>
                <a:r>
                  <a:rPr lang="en-US" dirty="0"/>
                  <a:t> on the predictions of the ensemble of models, i.e. train using the data </a:t>
                </a:r>
              </a:p>
              <a:p>
                <a:endParaRPr lang="en-US" dirty="0"/>
              </a:p>
              <a:p>
                <a:r>
                  <a:rPr lang="en-US" dirty="0"/>
                  <a:t> </a:t>
                </a: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60</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B9FDB-F82A-E642-B06E-608846A64EEA}"/>
              </a:ext>
            </a:extLst>
          </p:cNvPr>
          <p:cNvPicPr>
            <a:picLocks noChangeAspect="1"/>
          </p:cNvPicPr>
          <p:nvPr/>
        </p:nvPicPr>
        <p:blipFill>
          <a:blip r:embed="rId4"/>
          <a:stretch>
            <a:fillRect/>
          </a:stretch>
        </p:blipFill>
        <p:spPr>
          <a:xfrm>
            <a:off x="3645382" y="2650040"/>
            <a:ext cx="4368800" cy="469900"/>
          </a:xfrm>
          <a:prstGeom prst="rect">
            <a:avLst/>
          </a:prstGeom>
        </p:spPr>
      </p:pic>
      <p:pic>
        <p:nvPicPr>
          <p:cNvPr id="7" name="Picture 6">
            <a:extLst>
              <a:ext uri="{FF2B5EF4-FFF2-40B4-BE49-F238E27FC236}">
                <a16:creationId xmlns:a16="http://schemas.microsoft.com/office/drawing/2014/main" id="{898458EE-291A-8E49-9175-DE50790D9764}"/>
              </a:ext>
            </a:extLst>
          </p:cNvPr>
          <p:cNvPicPr>
            <a:picLocks noChangeAspect="1"/>
          </p:cNvPicPr>
          <p:nvPr/>
        </p:nvPicPr>
        <p:blipFill>
          <a:blip r:embed="rId5"/>
          <a:stretch>
            <a:fillRect/>
          </a:stretch>
        </p:blipFill>
        <p:spPr>
          <a:xfrm>
            <a:off x="869950" y="4592222"/>
            <a:ext cx="10452100" cy="469900"/>
          </a:xfrm>
          <a:prstGeom prst="rect">
            <a:avLst/>
          </a:prstGeom>
        </p:spPr>
      </p:pic>
    </p:spTree>
    <p:extLst>
      <p:ext uri="{BB962C8B-B14F-4D97-AF65-F5344CB8AC3E}">
        <p14:creationId xmlns:p14="http://schemas.microsoft.com/office/powerpoint/2010/main" val="2091589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Stacking: an Illustration</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61</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8A56F56-0232-F246-96D8-E784950BC43C}"/>
              </a:ext>
            </a:extLst>
          </p:cNvPr>
          <p:cNvPicPr>
            <a:picLocks noChangeAspect="1"/>
          </p:cNvPicPr>
          <p:nvPr/>
        </p:nvPicPr>
        <p:blipFill>
          <a:blip r:embed="rId3"/>
          <a:stretch>
            <a:fillRect/>
          </a:stretch>
        </p:blipFill>
        <p:spPr>
          <a:xfrm>
            <a:off x="2868757" y="850739"/>
            <a:ext cx="6275243" cy="5550061"/>
          </a:xfrm>
          <a:prstGeom prst="rect">
            <a:avLst/>
          </a:prstGeom>
        </p:spPr>
      </p:pic>
    </p:spTree>
    <p:extLst>
      <p:ext uri="{BB962C8B-B14F-4D97-AF65-F5344CB8AC3E}">
        <p14:creationId xmlns:p14="http://schemas.microsoft.com/office/powerpoint/2010/main" val="924879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Stacking: General Guidelines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62</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CF3D22E2-AC6E-7A42-AD49-2BFEC3F22E57}"/>
              </a:ext>
            </a:extLst>
          </p:cNvPr>
          <p:cNvSpPr>
            <a:spLocks noGrp="1"/>
          </p:cNvSpPr>
          <p:nvPr>
            <p:ph idx="1"/>
          </p:nvPr>
        </p:nvSpPr>
        <p:spPr>
          <a:xfrm>
            <a:off x="740781" y="1189333"/>
            <a:ext cx="10083976" cy="4308642"/>
          </a:xfrm>
        </p:spPr>
        <p:txBody>
          <a:bodyPr/>
          <a:lstStyle/>
          <a:p>
            <a:r>
              <a:rPr lang="en-US" sz="2800" dirty="0"/>
              <a:t>The flexibility of stacking makes it widely applicable but difficult to analyze theoretically. Some general rules have been found through empirical studies: </a:t>
            </a:r>
          </a:p>
          <a:p>
            <a:pPr marL="342900" indent="-342900">
              <a:buFont typeface="Arial" panose="020B0604020202020204" pitchFamily="34" charset="0"/>
              <a:buChar char="•"/>
            </a:pPr>
            <a:r>
              <a:rPr lang="en-US" sz="2800" dirty="0"/>
              <a:t>models in the ensemble should be diverse, i.e. their errors should not be correlated </a:t>
            </a:r>
          </a:p>
          <a:p>
            <a:pPr marL="342900" indent="-342900">
              <a:buFont typeface="Arial" panose="020B0604020202020204" pitchFamily="34" charset="0"/>
              <a:buChar char="•"/>
            </a:pPr>
            <a:r>
              <a:rPr lang="en-US" sz="2800"/>
              <a:t>for binary classification</a:t>
            </a:r>
            <a:r>
              <a:rPr lang="en-US" sz="2800" dirty="0"/>
              <a:t>, each model in the ensemble should have </a:t>
            </a:r>
            <a:br>
              <a:rPr lang="en-US" sz="2800" dirty="0"/>
            </a:br>
            <a:r>
              <a:rPr lang="en-US" sz="2800" dirty="0"/>
              <a:t>error rate &lt; 1/2 </a:t>
            </a:r>
          </a:p>
          <a:p>
            <a:pPr marL="342900" indent="-342900">
              <a:buFont typeface="Arial" panose="020B0604020202020204" pitchFamily="34" charset="0"/>
              <a:buChar char="•"/>
            </a:pPr>
            <a:r>
              <a:rPr lang="en-US" sz="2800" dirty="0"/>
              <a:t>if models in the ensemble outputs probabilities, it’s better to train the meta-learner on probabilities rather than predictions </a:t>
            </a:r>
          </a:p>
          <a:p>
            <a:pPr marL="342900" indent="-342900">
              <a:buFont typeface="Arial" panose="020B0604020202020204" pitchFamily="34" charset="0"/>
              <a:buChar char="•"/>
            </a:pPr>
            <a:r>
              <a:rPr lang="en-US" sz="2800" dirty="0"/>
              <a:t>apply regularization to the meta-learner to avoid overfitting </a:t>
            </a:r>
            <a:endParaRPr lang="en-US" sz="2800" dirty="0">
              <a:effectLst/>
            </a:endParaRPr>
          </a:p>
        </p:txBody>
      </p:sp>
    </p:spTree>
    <p:extLst>
      <p:ext uri="{BB962C8B-B14F-4D97-AF65-F5344CB8AC3E}">
        <p14:creationId xmlns:p14="http://schemas.microsoft.com/office/powerpoint/2010/main" val="9640527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Stacking: </a:t>
            </a:r>
            <a:r>
              <a:rPr lang="en-US" dirty="0" err="1"/>
              <a:t>Subsemble</a:t>
            </a:r>
            <a:r>
              <a:rPr lang="en-US" dirty="0"/>
              <a:t> Approach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63</a:t>
            </a:fld>
            <a:endParaRPr lang="en-US" dirty="0"/>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F3D22E2-AC6E-7A42-AD49-2BFEC3F22E57}"/>
                  </a:ext>
                </a:extLst>
              </p:cNvPr>
              <p:cNvSpPr>
                <a:spLocks noGrp="1"/>
              </p:cNvSpPr>
              <p:nvPr>
                <p:ph idx="1"/>
              </p:nvPr>
            </p:nvSpPr>
            <p:spPr>
              <a:xfrm>
                <a:off x="833415" y="1177758"/>
                <a:ext cx="10327008" cy="4713756"/>
              </a:xfrm>
            </p:spPr>
            <p:txBody>
              <a:bodyPr/>
              <a:lstStyle/>
              <a:p>
                <a:r>
                  <a:rPr lang="en-US" dirty="0"/>
                  <a:t>We can extend the stacking framework to include ensembles of models that specialize on small subsets of data (Sapp et. al. 2014), for de-correlation or improved computational efficiency: </a:t>
                </a:r>
              </a:p>
              <a:p>
                <a:pPr marL="342900" indent="-342900">
                  <a:buFont typeface="Arial" panose="020B0604020202020204" pitchFamily="34" charset="0"/>
                  <a:buChar char="•"/>
                </a:pPr>
                <a:r>
                  <a:rPr lang="en-US" dirty="0"/>
                  <a:t>divide the data in to </a:t>
                </a:r>
                <a:r>
                  <a:rPr lang="en-US" i="1" dirty="0"/>
                  <a:t>J</a:t>
                </a:r>
                <a:r>
                  <a:rPr lang="en-US" dirty="0"/>
                  <a:t> subsets </a:t>
                </a:r>
              </a:p>
              <a:p>
                <a:pPr marL="342900" indent="-342900">
                  <a:buFont typeface="Arial" panose="020B0604020202020204" pitchFamily="34" charset="0"/>
                  <a:buChar char="•"/>
                </a:pPr>
                <a:r>
                  <a:rPr lang="en-US" dirty="0"/>
                  <a:t>train models, </a:t>
                </a:r>
                <a:r>
                  <a:rPr lang="en-US" i="1" dirty="0" err="1"/>
                  <a:t>T</a:t>
                </a:r>
                <a:r>
                  <a:rPr lang="en-US" i="1" baseline="-25000" dirty="0" err="1"/>
                  <a:t>j</a:t>
                </a:r>
                <a:r>
                  <a:rPr lang="en-US" dirty="0"/>
                  <a:t> , on each subset </a:t>
                </a:r>
              </a:p>
              <a:p>
                <a:pPr marL="342900" indent="-342900">
                  <a:buFont typeface="Arial" panose="020B0604020202020204" pitchFamily="34" charset="0"/>
                  <a:buChar char="•"/>
                </a:pPr>
                <a:r>
                  <a:rPr lang="en-US" dirty="0"/>
                  <a:t>train a meta-learner </a:t>
                </a:r>
                <a14:m>
                  <m:oMath xmlns:m="http://schemas.openxmlformats.org/officeDocument/2006/math">
                    <m:acc>
                      <m:accPr>
                        <m:chr m:val="̃"/>
                        <m:ctrlPr>
                          <a:rPr lang="en-US" i="1" smtClean="0">
                            <a:latin typeface="Cambria Math" panose="02040503050406030204" pitchFamily="18" charset="0"/>
                          </a:rPr>
                        </m:ctrlPr>
                      </m:accPr>
                      <m:e>
                        <m:r>
                          <m:rPr>
                            <m:nor/>
                          </m:rPr>
                          <a:rPr lang="en-US" i="1" dirty="0"/>
                          <m:t>T</m:t>
                        </m:r>
                      </m:e>
                    </m:acc>
                  </m:oMath>
                </a14:m>
                <a:r>
                  <a:rPr lang="en-US" dirty="0"/>
                  <a:t> on the predictions of the ensemble of models, i.e. train using the data </a:t>
                </a:r>
              </a:p>
              <a:p>
                <a:endParaRPr lang="en-US" dirty="0">
                  <a:effectLst/>
                </a:endParaRPr>
              </a:p>
              <a:p>
                <a:endParaRPr lang="en-US" dirty="0"/>
              </a:p>
              <a:p>
                <a:endParaRPr lang="en-US" dirty="0"/>
              </a:p>
              <a:p>
                <a:r>
                  <a:rPr lang="en-US" dirty="0"/>
                  <a:t>Again, we want to make sure that each </a:t>
                </a:r>
                <a:r>
                  <a:rPr lang="en-US" i="1" dirty="0" err="1"/>
                  <a:t>T</a:t>
                </a:r>
                <a:r>
                  <a:rPr lang="en-US" i="1" baseline="-25000" dirty="0" err="1"/>
                  <a:t>j</a:t>
                </a:r>
                <a:r>
                  <a:rPr lang="en-US" dirty="0"/>
                  <a:t>(</a:t>
                </a:r>
                <a:r>
                  <a:rPr lang="en-US" i="1" dirty="0"/>
                  <a:t>x</a:t>
                </a:r>
                <a:r>
                  <a:rPr lang="en-US" i="1" baseline="-25000" dirty="0"/>
                  <a:t>i</a:t>
                </a:r>
                <a:r>
                  <a:rPr lang="en-US" dirty="0"/>
                  <a:t>) is an out of sample prediction. </a:t>
                </a:r>
              </a:p>
              <a:p>
                <a:endParaRPr lang="en-US" dirty="0">
                  <a:effectLst/>
                </a:endParaRPr>
              </a:p>
            </p:txBody>
          </p:sp>
        </mc:Choice>
        <mc:Fallback xmlns="">
          <p:sp>
            <p:nvSpPr>
              <p:cNvPr id="6" name="Content Placeholder 5">
                <a:extLst>
                  <a:ext uri="{FF2B5EF4-FFF2-40B4-BE49-F238E27FC236}">
                    <a16:creationId xmlns:a16="http://schemas.microsoft.com/office/drawing/2014/main" id="{CF3D22E2-AC6E-7A42-AD49-2BFEC3F22E57}"/>
                  </a:ext>
                </a:extLst>
              </p:cNvPr>
              <p:cNvSpPr>
                <a:spLocks noGrp="1" noRot="1" noChangeAspect="1" noMove="1" noResize="1" noEditPoints="1" noAdjustHandles="1" noChangeArrowheads="1" noChangeShapeType="1" noTextEdit="1"/>
              </p:cNvSpPr>
              <p:nvPr>
                <p:ph idx="1"/>
              </p:nvPr>
            </p:nvSpPr>
            <p:spPr>
              <a:xfrm>
                <a:off x="833415" y="1177758"/>
                <a:ext cx="10327008" cy="4713756"/>
              </a:xfrm>
              <a:blipFill>
                <a:blip r:embed="rId3"/>
                <a:stretch>
                  <a:fillRect l="-860" t="-1075" b="-10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A078185-41E7-8845-BDA5-6EDB6C45EF55}"/>
              </a:ext>
            </a:extLst>
          </p:cNvPr>
          <p:cNvPicPr>
            <a:picLocks noChangeAspect="1"/>
          </p:cNvPicPr>
          <p:nvPr/>
        </p:nvPicPr>
        <p:blipFill>
          <a:blip r:embed="rId4"/>
          <a:stretch>
            <a:fillRect/>
          </a:stretch>
        </p:blipFill>
        <p:spPr>
          <a:xfrm>
            <a:off x="895350" y="4409392"/>
            <a:ext cx="10401300" cy="469900"/>
          </a:xfrm>
          <a:prstGeom prst="rect">
            <a:avLst/>
          </a:prstGeom>
        </p:spPr>
      </p:pic>
    </p:spTree>
    <p:extLst>
      <p:ext uri="{BB962C8B-B14F-4D97-AF65-F5344CB8AC3E}">
        <p14:creationId xmlns:p14="http://schemas.microsoft.com/office/powerpoint/2010/main" val="3744109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effectLst/>
              </a:rPr>
              <a:t>Stacking in </a:t>
            </a:r>
            <a:r>
              <a:rPr lang="en-US" dirty="0" err="1">
                <a:effectLst/>
              </a:rPr>
              <a:t>sklearn</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800" dirty="0"/>
              <a:t>Unfortunately, Python does not have stacking algorithms implemented for you </a:t>
            </a:r>
            <a:r>
              <a:rPr lang="en-US" sz="2800" dirty="0">
                <a:sym typeface="Wingdings" pitchFamily="2" charset="2"/>
              </a:rPr>
              <a:t></a:t>
            </a:r>
          </a:p>
          <a:p>
            <a:pPr>
              <a:spcAft>
                <a:spcPts val="1200"/>
              </a:spcAft>
            </a:pPr>
            <a:r>
              <a:rPr lang="en-US" sz="2800" dirty="0">
                <a:sym typeface="Wingdings" pitchFamily="2" charset="2"/>
              </a:rPr>
              <a:t>So how can we do it?</a:t>
            </a:r>
          </a:p>
          <a:p>
            <a:pPr>
              <a:spcAft>
                <a:spcPts val="1200"/>
              </a:spcAft>
            </a:pPr>
            <a:r>
              <a:rPr lang="en-US" sz="2800" dirty="0">
                <a:sym typeface="Wingdings" pitchFamily="2" charset="2"/>
              </a:rPr>
              <a:t>We can set it up by ‘manually’ fitting several base models, take the outputs of those models, and fitting the meta model on the outputs of those base models.</a:t>
            </a:r>
          </a:p>
          <a:p>
            <a:pPr>
              <a:spcAft>
                <a:spcPts val="1200"/>
              </a:spcAft>
            </a:pPr>
            <a:r>
              <a:rPr lang="en-US" sz="2800" dirty="0">
                <a:sym typeface="Wingdings" pitchFamily="2" charset="2"/>
              </a:rPr>
              <a:t>It’s a model on models!</a:t>
            </a:r>
            <a:endParaRPr lang="en-US" sz="2800" dirty="0"/>
          </a:p>
          <a:p>
            <a:pPr>
              <a:spcAft>
                <a:spcPts val="1200"/>
              </a:spcAft>
            </a:pPr>
            <a:endParaRPr lang="en-US" sz="2800" dirty="0"/>
          </a:p>
        </p:txBody>
      </p:sp>
      <p:sp>
        <p:nvSpPr>
          <p:cNvPr id="5" name="Slide Number Placeholder 4"/>
          <p:cNvSpPr>
            <a:spLocks noGrp="1"/>
          </p:cNvSpPr>
          <p:nvPr>
            <p:ph type="sldNum" sz="quarter" idx="12"/>
          </p:nvPr>
        </p:nvSpPr>
        <p:spPr/>
        <p:txBody>
          <a:bodyPr/>
          <a:lstStyle/>
          <a:p>
            <a:fld id="{47445CB2-BF6F-6E49-AC61-7BDDE2E02F5B}" type="slidenum">
              <a:rPr lang="en-US" smtClean="0"/>
              <a:t>64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946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Lectures 1 &amp; 2: Concept Checks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When is the median preferred to be used over the mean?  Why?</a:t>
            </a:r>
          </a:p>
          <a:p>
            <a:endParaRPr lang="en-US" sz="2400" dirty="0">
              <a:effectLst/>
            </a:endParaRPr>
          </a:p>
          <a:p>
            <a:r>
              <a:rPr lang="en-US" sz="2400" dirty="0"/>
              <a:t>What is an outlier?  How can they be detected?</a:t>
            </a:r>
          </a:p>
          <a:p>
            <a:endParaRPr lang="en-US" sz="2400" dirty="0">
              <a:effectLst/>
            </a:endParaRPr>
          </a:p>
          <a:p>
            <a:r>
              <a:rPr lang="en-US" sz="2400" dirty="0">
                <a:effectLst/>
              </a:rPr>
              <a:t>Describe these distributions:</a:t>
            </a:r>
          </a:p>
        </p:txBody>
      </p:sp>
      <p:sp>
        <p:nvSpPr>
          <p:cNvPr id="5" name="Slide Number Placeholder 4"/>
          <p:cNvSpPr>
            <a:spLocks noGrp="1"/>
          </p:cNvSpPr>
          <p:nvPr>
            <p:ph type="sldNum" sz="quarter" idx="12"/>
          </p:nvPr>
        </p:nvSpPr>
        <p:spPr/>
        <p:txBody>
          <a:bodyPr/>
          <a:lstStyle/>
          <a:p>
            <a:fld id="{47445CB2-BF6F-6E49-AC61-7BDDE2E02F5B}" type="slidenum">
              <a:rPr lang="en-US" smtClean="0"/>
              <a:t>7</a:t>
            </a:fld>
            <a:endParaRPr lang="en-US"/>
          </a:p>
        </p:txBody>
      </p:sp>
      <p:pic>
        <p:nvPicPr>
          <p:cNvPr id="6" name="Picture 1" descr="page31image3843648">
            <a:extLst>
              <a:ext uri="{FF2B5EF4-FFF2-40B4-BE49-F238E27FC236}">
                <a16:creationId xmlns:a16="http://schemas.microsoft.com/office/drawing/2014/main" id="{DEB2D69F-DE95-184C-8B88-235FD341041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0" y="3386531"/>
            <a:ext cx="3371850" cy="29751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AE2C844-5DC3-8A4A-A307-C58160763E17}"/>
              </a:ext>
            </a:extLst>
          </p:cNvPr>
          <p:cNvPicPr>
            <a:picLocks noChangeAspect="1"/>
          </p:cNvPicPr>
          <p:nvPr/>
        </p:nvPicPr>
        <p:blipFill>
          <a:blip r:embed="rId3"/>
          <a:stretch>
            <a:fillRect/>
          </a:stretch>
        </p:blipFill>
        <p:spPr>
          <a:xfrm>
            <a:off x="1372677" y="3440022"/>
            <a:ext cx="4008216" cy="2868181"/>
          </a:xfrm>
          <a:prstGeom prst="rect">
            <a:avLst/>
          </a:prstGeom>
        </p:spPr>
      </p:pic>
    </p:spTree>
    <p:extLst>
      <p:ext uri="{BB962C8B-B14F-4D97-AF65-F5344CB8AC3E}">
        <p14:creationId xmlns:p14="http://schemas.microsoft.com/office/powerpoint/2010/main" val="229567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Lectures 1 &amp; 2: Concept Checks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effectLst/>
              </a:rPr>
              <a:t>Describe these relationships:</a:t>
            </a:r>
          </a:p>
        </p:txBody>
      </p:sp>
      <p:sp>
        <p:nvSpPr>
          <p:cNvPr id="5" name="Slide Number Placeholder 4"/>
          <p:cNvSpPr>
            <a:spLocks noGrp="1"/>
          </p:cNvSpPr>
          <p:nvPr>
            <p:ph type="sldNum" sz="quarter" idx="12"/>
          </p:nvPr>
        </p:nvSpPr>
        <p:spPr/>
        <p:txBody>
          <a:bodyPr/>
          <a:lstStyle/>
          <a:p>
            <a:fld id="{47445CB2-BF6F-6E49-AC61-7BDDE2E02F5B}" type="slidenum">
              <a:rPr lang="en-US" smtClean="0"/>
              <a:t>8</a:t>
            </a:fld>
            <a:endParaRPr lang="en-US"/>
          </a:p>
        </p:txBody>
      </p:sp>
      <p:pic>
        <p:nvPicPr>
          <p:cNvPr id="7" name="Picture 6">
            <a:extLst>
              <a:ext uri="{FF2B5EF4-FFF2-40B4-BE49-F238E27FC236}">
                <a16:creationId xmlns:a16="http://schemas.microsoft.com/office/drawing/2014/main" id="{22298FF4-CB08-3141-94AF-9189A864E8C7}"/>
              </a:ext>
            </a:extLst>
          </p:cNvPr>
          <p:cNvPicPr>
            <a:picLocks noChangeAspect="1"/>
          </p:cNvPicPr>
          <p:nvPr/>
        </p:nvPicPr>
        <p:blipFill>
          <a:blip r:embed="rId2"/>
          <a:stretch>
            <a:fillRect/>
          </a:stretch>
        </p:blipFill>
        <p:spPr>
          <a:xfrm>
            <a:off x="857250" y="1875692"/>
            <a:ext cx="4877506" cy="3267808"/>
          </a:xfrm>
          <a:prstGeom prst="rect">
            <a:avLst/>
          </a:prstGeom>
        </p:spPr>
      </p:pic>
      <p:pic>
        <p:nvPicPr>
          <p:cNvPr id="8" name="Picture 7">
            <a:extLst>
              <a:ext uri="{FF2B5EF4-FFF2-40B4-BE49-F238E27FC236}">
                <a16:creationId xmlns:a16="http://schemas.microsoft.com/office/drawing/2014/main" id="{C3C391D1-23AD-024B-A3C1-AE59AAF48599}"/>
              </a:ext>
            </a:extLst>
          </p:cNvPr>
          <p:cNvPicPr>
            <a:picLocks noChangeAspect="1"/>
          </p:cNvPicPr>
          <p:nvPr/>
        </p:nvPicPr>
        <p:blipFill>
          <a:blip r:embed="rId3"/>
          <a:stretch>
            <a:fillRect/>
          </a:stretch>
        </p:blipFill>
        <p:spPr>
          <a:xfrm>
            <a:off x="6132306" y="1644650"/>
            <a:ext cx="3979824" cy="3498850"/>
          </a:xfrm>
          <a:prstGeom prst="rect">
            <a:avLst/>
          </a:prstGeom>
        </p:spPr>
      </p:pic>
    </p:spTree>
    <p:extLst>
      <p:ext uri="{BB962C8B-B14F-4D97-AF65-F5344CB8AC3E}">
        <p14:creationId xmlns:p14="http://schemas.microsoft.com/office/powerpoint/2010/main" val="1496304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Lectures 1 &amp; 2: Concept Check: Adventures in Plotting</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9</a:t>
            </a:fld>
            <a:endParaRPr lang="en-US"/>
          </a:p>
        </p:txBody>
      </p:sp>
      <p:pic>
        <p:nvPicPr>
          <p:cNvPr id="4" name="Picture 3">
            <a:extLst>
              <a:ext uri="{FF2B5EF4-FFF2-40B4-BE49-F238E27FC236}">
                <a16:creationId xmlns:a16="http://schemas.microsoft.com/office/drawing/2014/main" id="{3BB66900-F313-5448-94A0-B1266D9D2945}"/>
              </a:ext>
            </a:extLst>
          </p:cNvPr>
          <p:cNvPicPr>
            <a:picLocks noChangeAspect="1"/>
          </p:cNvPicPr>
          <p:nvPr/>
        </p:nvPicPr>
        <p:blipFill>
          <a:blip r:embed="rId3"/>
          <a:stretch>
            <a:fillRect/>
          </a:stretch>
        </p:blipFill>
        <p:spPr>
          <a:xfrm>
            <a:off x="1248990" y="781374"/>
            <a:ext cx="4186261" cy="3094192"/>
          </a:xfrm>
          <a:prstGeom prst="rect">
            <a:avLst/>
          </a:prstGeom>
        </p:spPr>
      </p:pic>
      <p:pic>
        <p:nvPicPr>
          <p:cNvPr id="9" name="Picture 8">
            <a:extLst>
              <a:ext uri="{FF2B5EF4-FFF2-40B4-BE49-F238E27FC236}">
                <a16:creationId xmlns:a16="http://schemas.microsoft.com/office/drawing/2014/main" id="{A1738BDF-E78A-1B4C-A9CC-ABA55E06C876}"/>
              </a:ext>
            </a:extLst>
          </p:cNvPr>
          <p:cNvPicPr>
            <a:picLocks noChangeAspect="1"/>
          </p:cNvPicPr>
          <p:nvPr/>
        </p:nvPicPr>
        <p:blipFill>
          <a:blip r:embed="rId4"/>
          <a:stretch>
            <a:fillRect/>
          </a:stretch>
        </p:blipFill>
        <p:spPr>
          <a:xfrm>
            <a:off x="6334948" y="855591"/>
            <a:ext cx="4259710" cy="2927378"/>
          </a:xfrm>
          <a:prstGeom prst="rect">
            <a:avLst/>
          </a:prstGeom>
        </p:spPr>
      </p:pic>
      <p:pic>
        <p:nvPicPr>
          <p:cNvPr id="11" name="Picture 10">
            <a:extLst>
              <a:ext uri="{FF2B5EF4-FFF2-40B4-BE49-F238E27FC236}">
                <a16:creationId xmlns:a16="http://schemas.microsoft.com/office/drawing/2014/main" id="{DF96DD01-1DCE-1F42-A67A-47985AFFADA7}"/>
              </a:ext>
            </a:extLst>
          </p:cNvPr>
          <p:cNvPicPr>
            <a:picLocks noChangeAspect="1"/>
          </p:cNvPicPr>
          <p:nvPr/>
        </p:nvPicPr>
        <p:blipFill>
          <a:blip r:embed="rId5"/>
          <a:stretch>
            <a:fillRect/>
          </a:stretch>
        </p:blipFill>
        <p:spPr>
          <a:xfrm>
            <a:off x="6096000" y="3875566"/>
            <a:ext cx="4737607" cy="2525234"/>
          </a:xfrm>
          <a:prstGeom prst="rect">
            <a:avLst/>
          </a:prstGeom>
        </p:spPr>
      </p:pic>
      <p:pic>
        <p:nvPicPr>
          <p:cNvPr id="13" name="Picture 12">
            <a:extLst>
              <a:ext uri="{FF2B5EF4-FFF2-40B4-BE49-F238E27FC236}">
                <a16:creationId xmlns:a16="http://schemas.microsoft.com/office/drawing/2014/main" id="{20CC8090-E969-594F-8592-56E90AE9154A}"/>
              </a:ext>
            </a:extLst>
          </p:cNvPr>
          <p:cNvPicPr>
            <a:picLocks noChangeAspect="1"/>
          </p:cNvPicPr>
          <p:nvPr/>
        </p:nvPicPr>
        <p:blipFill>
          <a:blip r:embed="rId6"/>
          <a:stretch>
            <a:fillRect/>
          </a:stretch>
        </p:blipFill>
        <p:spPr>
          <a:xfrm>
            <a:off x="1391132" y="3875566"/>
            <a:ext cx="4374493" cy="2696347"/>
          </a:xfrm>
          <a:prstGeom prst="rect">
            <a:avLst/>
          </a:prstGeom>
        </p:spPr>
      </p:pic>
    </p:spTree>
    <p:extLst>
      <p:ext uri="{BB962C8B-B14F-4D97-AF65-F5344CB8AC3E}">
        <p14:creationId xmlns:p14="http://schemas.microsoft.com/office/powerpoint/2010/main" val="700255272"/>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3358</TotalTime>
  <Words>4448</Words>
  <Application>Microsoft Macintosh PowerPoint</Application>
  <PresentationFormat>Widescreen</PresentationFormat>
  <Paragraphs>516</Paragraphs>
  <Slides>64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Cambria Math</vt:lpstr>
      <vt:lpstr>Courier New</vt:lpstr>
      <vt:lpstr>Karla</vt:lpstr>
      <vt:lpstr>Wingdings</vt:lpstr>
      <vt:lpstr>GEC_template</vt:lpstr>
      <vt:lpstr>Lecture #8: Decision Trees and Random Forests  </vt:lpstr>
      <vt:lpstr>PowerPoint Presentation</vt:lpstr>
      <vt:lpstr>Outline </vt:lpstr>
      <vt:lpstr>PowerPoint Presentation</vt:lpstr>
      <vt:lpstr>Lectures 1 &amp; 2: Data</vt:lpstr>
      <vt:lpstr>What?</vt:lpstr>
      <vt:lpstr>Lectures 1 &amp; 2: Concept Checks</vt:lpstr>
      <vt:lpstr>Lectures 1 &amp; 2: Concept Checks (cont.)</vt:lpstr>
      <vt:lpstr>Lectures 1 &amp; 2: Concept Check: Adventures in Plotting</vt:lpstr>
      <vt:lpstr>Lecture 3: k-NN and Linear Regression (cont.)</vt:lpstr>
      <vt:lpstr>Lecture 3: k-NN and Linear Regression</vt:lpstr>
      <vt:lpstr>Lecture 3: Concept Checks</vt:lpstr>
      <vt:lpstr>Lecture 4: Multiple Regression</vt:lpstr>
      <vt:lpstr>Lecture 4: Multiple Regression (cont.)</vt:lpstr>
      <vt:lpstr>Lecture 4: Concept Checks</vt:lpstr>
      <vt:lpstr>Lecture 4: Concept Checks (cont.)</vt:lpstr>
      <vt:lpstr>Lecture 5: Cross-Validation and Regularization</vt:lpstr>
      <vt:lpstr>Lecture 5: Concept Checks</vt:lpstr>
      <vt:lpstr>Lecture 5: Concept Checks (cont.)</vt:lpstr>
      <vt:lpstr>Lecture 6: Classification and Logistic Regression</vt:lpstr>
      <vt:lpstr>Lecture 6: Classification and Logistic Regression (cont.)</vt:lpstr>
      <vt:lpstr>Lecture 6: Concept Checks</vt:lpstr>
      <vt:lpstr>Lecture 7: k-NN Classification and PCA</vt:lpstr>
      <vt:lpstr>Lecture 7: Concept Checks</vt:lpstr>
      <vt:lpstr>Lecture 8: Trees and Forests</vt:lpstr>
      <vt:lpstr>Lecture 8: Trees and Forests (cont.)</vt:lpstr>
      <vt:lpstr>Lecture 8: Concept Checks</vt:lpstr>
      <vt:lpstr>Review of Ensemble Methods  (Bagging and Random Forests)</vt:lpstr>
      <vt:lpstr>Bags and Forests of Trees </vt:lpstr>
      <vt:lpstr>Bags and Forests of Trees (cont.) </vt:lpstr>
      <vt:lpstr>Motivation for Boosting </vt:lpstr>
      <vt:lpstr>Boosting Algorithms</vt:lpstr>
      <vt:lpstr>Gradient Boosting </vt:lpstr>
      <vt:lpstr>Gradient Boosting: the algorithm </vt:lpstr>
      <vt:lpstr>Gradient Boosting: illustration (0)</vt:lpstr>
      <vt:lpstr>Gradient Boosting: illustration 1</vt:lpstr>
      <vt:lpstr>Gradient Boosting: illustration 2</vt:lpstr>
      <vt:lpstr>Gradient Boosting: illustration 3</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lpstr>Motivation for AdaBoost </vt:lpstr>
      <vt:lpstr>Motivation for AdaBoost (cont.)</vt:lpstr>
      <vt:lpstr>Gradient Descent with Exponential Loss </vt:lpstr>
      <vt:lpstr>Gradient Descent with Exponential Loss </vt:lpstr>
      <vt:lpstr>AdaBoost </vt:lpstr>
      <vt:lpstr>Choosing the Learning Rage </vt:lpstr>
      <vt:lpstr>Boosting in sklearn</vt:lpstr>
      <vt:lpstr>Stacking</vt:lpstr>
      <vt:lpstr>Motivation for Stacking </vt:lpstr>
      <vt:lpstr>Stacked Generalization </vt:lpstr>
      <vt:lpstr>Stacking: an Illustration</vt:lpstr>
      <vt:lpstr>Stacking: General Guidelines </vt:lpstr>
      <vt:lpstr>Stacking: Subsemble Approach </vt:lpstr>
      <vt:lpstr>Stacking in sklearn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208</cp:revision>
  <cp:lastPrinted>2020-07-15T15:42:15Z</cp:lastPrinted>
  <dcterms:created xsi:type="dcterms:W3CDTF">2018-06-24T22:03:35Z</dcterms:created>
  <dcterms:modified xsi:type="dcterms:W3CDTF">2020-07-20T15:40:12Z</dcterms:modified>
</cp:coreProperties>
</file>